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9" r:id="rId2"/>
    <p:sldId id="260" r:id="rId3"/>
    <p:sldId id="293" r:id="rId4"/>
    <p:sldId id="294" r:id="rId5"/>
    <p:sldId id="295" r:id="rId6"/>
    <p:sldId id="300" r:id="rId7"/>
    <p:sldId id="288" r:id="rId8"/>
    <p:sldId id="289" r:id="rId9"/>
    <p:sldId id="284" r:id="rId10"/>
    <p:sldId id="290" r:id="rId11"/>
    <p:sldId id="276" r:id="rId12"/>
    <p:sldId id="279" r:id="rId13"/>
    <p:sldId id="297" r:id="rId14"/>
    <p:sldId id="298" r:id="rId15"/>
    <p:sldId id="299" r:id="rId16"/>
    <p:sldId id="281" r:id="rId17"/>
    <p:sldId id="301" r:id="rId18"/>
    <p:sldId id="302" r:id="rId19"/>
    <p:sldId id="303" r:id="rId20"/>
    <p:sldId id="282" r:id="rId21"/>
    <p:sldId id="283" r:id="rId22"/>
    <p:sldId id="278" r:id="rId23"/>
    <p:sldId id="304" r:id="rId24"/>
    <p:sldId id="287" r:id="rId25"/>
    <p:sldId id="291" r:id="rId26"/>
    <p:sldId id="292" r:id="rId27"/>
    <p:sldId id="275" r:id="rId28"/>
    <p:sldId id="296"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0" userDrawn="1">
          <p15:clr>
            <a:srgbClr val="A4A3A4"/>
          </p15:clr>
        </p15:guide>
        <p15:guide id="2" pos="5688" userDrawn="1">
          <p15:clr>
            <a:srgbClr val="A4A3A4"/>
          </p15:clr>
        </p15:guide>
        <p15:guide id="3" pos="1656" userDrawn="1">
          <p15:clr>
            <a:srgbClr val="A4A3A4"/>
          </p15:clr>
        </p15:guide>
        <p15:guide id="4" orient="horz" pos="3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64" autoAdjust="0"/>
    <p:restoredTop sz="77767" autoAdjust="0"/>
  </p:normalViewPr>
  <p:slideViewPr>
    <p:cSldViewPr snapToGrid="0" snapToObjects="1">
      <p:cViewPr>
        <p:scale>
          <a:sx n="226" d="100"/>
          <a:sy n="226" d="100"/>
        </p:scale>
        <p:origin x="3240" y="-264"/>
      </p:cViewPr>
      <p:guideLst>
        <p:guide orient="horz" pos="1440"/>
        <p:guide pos="5688"/>
        <p:guide pos="1656"/>
        <p:guide orient="horz" pos="345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Early CS Languages Across Universities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Early CS Language</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cat>
            <c:strRef>
              <c:f>Sheet1!$A$2:$A$4</c:f>
              <c:strCache>
                <c:ptCount val="3"/>
                <c:pt idx="0">
                  <c:v>C/C++</c:v>
                </c:pt>
                <c:pt idx="1">
                  <c:v>Java</c:v>
                </c:pt>
                <c:pt idx="2">
                  <c:v>Python</c:v>
                </c:pt>
              </c:strCache>
            </c:strRef>
          </c:cat>
          <c:val>
            <c:numRef>
              <c:f>Sheet1!$B$2:$B$4</c:f>
              <c:numCache>
                <c:formatCode>General</c:formatCode>
                <c:ptCount val="3"/>
                <c:pt idx="0">
                  <c:v>33.33</c:v>
                </c:pt>
                <c:pt idx="1">
                  <c:v>33.33</c:v>
                </c:pt>
                <c:pt idx="2">
                  <c:v>33.33</c:v>
                </c:pt>
              </c:numCache>
            </c:numRef>
          </c:val>
          <c:extLst>
            <c:ext xmlns:c16="http://schemas.microsoft.com/office/drawing/2014/chart" uri="{C3380CC4-5D6E-409C-BE32-E72D297353CC}">
              <c16:uniqueId val="{00000000-8033-9C40-AC48-5120E49B9BCA}"/>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Speedup</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2 Threads</c:v>
                </c:pt>
              </c:strCache>
            </c:strRef>
          </c:tx>
          <c:spPr>
            <a:ln w="28575" cap="rnd">
              <a:solidFill>
                <a:schemeClr val="accent1"/>
              </a:solidFill>
              <a:round/>
            </a:ln>
            <a:effectLst/>
          </c:spPr>
          <c:marker>
            <c:symbol val="none"/>
          </c:marker>
          <c:cat>
            <c:numRef>
              <c:f>Sheet1!$A$2:$A$4</c:f>
              <c:numCache>
                <c:formatCode>General</c:formatCode>
                <c:ptCount val="3"/>
                <c:pt idx="0">
                  <c:v>50</c:v>
                </c:pt>
                <c:pt idx="1">
                  <c:v>100</c:v>
                </c:pt>
                <c:pt idx="2">
                  <c:v>150</c:v>
                </c:pt>
              </c:numCache>
            </c:numRef>
          </c:cat>
          <c:val>
            <c:numRef>
              <c:f>Sheet1!$B$2:$B$4</c:f>
              <c:numCache>
                <c:formatCode>General</c:formatCode>
                <c:ptCount val="3"/>
                <c:pt idx="0">
                  <c:v>1.1000000000000001</c:v>
                </c:pt>
                <c:pt idx="1">
                  <c:v>1.3</c:v>
                </c:pt>
                <c:pt idx="2">
                  <c:v>1.5</c:v>
                </c:pt>
              </c:numCache>
            </c:numRef>
          </c:val>
          <c:smooth val="0"/>
          <c:extLst>
            <c:ext xmlns:c16="http://schemas.microsoft.com/office/drawing/2014/chart" uri="{C3380CC4-5D6E-409C-BE32-E72D297353CC}">
              <c16:uniqueId val="{00000000-C83D-624F-96D1-D2836391E9A3}"/>
            </c:ext>
          </c:extLst>
        </c:ser>
        <c:ser>
          <c:idx val="1"/>
          <c:order val="1"/>
          <c:tx>
            <c:strRef>
              <c:f>Sheet1!$C$1</c:f>
              <c:strCache>
                <c:ptCount val="1"/>
                <c:pt idx="0">
                  <c:v>4 Threads</c:v>
                </c:pt>
              </c:strCache>
            </c:strRef>
          </c:tx>
          <c:spPr>
            <a:ln w="28575" cap="rnd">
              <a:solidFill>
                <a:schemeClr val="accent2"/>
              </a:solidFill>
              <a:round/>
            </a:ln>
            <a:effectLst/>
          </c:spPr>
          <c:marker>
            <c:symbol val="none"/>
          </c:marker>
          <c:cat>
            <c:numRef>
              <c:f>Sheet1!$A$2:$A$4</c:f>
              <c:numCache>
                <c:formatCode>General</c:formatCode>
                <c:ptCount val="3"/>
                <c:pt idx="0">
                  <c:v>50</c:v>
                </c:pt>
                <c:pt idx="1">
                  <c:v>100</c:v>
                </c:pt>
                <c:pt idx="2">
                  <c:v>150</c:v>
                </c:pt>
              </c:numCache>
            </c:numRef>
          </c:cat>
          <c:val>
            <c:numRef>
              <c:f>Sheet1!$C$2:$C$4</c:f>
              <c:numCache>
                <c:formatCode>General</c:formatCode>
                <c:ptCount val="3"/>
                <c:pt idx="0">
                  <c:v>1.5</c:v>
                </c:pt>
                <c:pt idx="1">
                  <c:v>1.9</c:v>
                </c:pt>
                <c:pt idx="2">
                  <c:v>2.1</c:v>
                </c:pt>
              </c:numCache>
            </c:numRef>
          </c:val>
          <c:smooth val="0"/>
          <c:extLst>
            <c:ext xmlns:c16="http://schemas.microsoft.com/office/drawing/2014/chart" uri="{C3380CC4-5D6E-409C-BE32-E72D297353CC}">
              <c16:uniqueId val="{00000001-C83D-624F-96D1-D2836391E9A3}"/>
            </c:ext>
          </c:extLst>
        </c:ser>
        <c:ser>
          <c:idx val="2"/>
          <c:order val="2"/>
          <c:tx>
            <c:strRef>
              <c:f>Sheet1!$D$1</c:f>
              <c:strCache>
                <c:ptCount val="1"/>
                <c:pt idx="0">
                  <c:v>8 Threads</c:v>
                </c:pt>
              </c:strCache>
            </c:strRef>
          </c:tx>
          <c:spPr>
            <a:ln w="28575" cap="rnd">
              <a:solidFill>
                <a:schemeClr val="accent3"/>
              </a:solidFill>
              <a:round/>
            </a:ln>
            <a:effectLst/>
          </c:spPr>
          <c:marker>
            <c:symbol val="none"/>
          </c:marker>
          <c:cat>
            <c:numRef>
              <c:f>Sheet1!$A$2:$A$4</c:f>
              <c:numCache>
                <c:formatCode>General</c:formatCode>
                <c:ptCount val="3"/>
                <c:pt idx="0">
                  <c:v>50</c:v>
                </c:pt>
                <c:pt idx="1">
                  <c:v>100</c:v>
                </c:pt>
                <c:pt idx="2">
                  <c:v>150</c:v>
                </c:pt>
              </c:numCache>
            </c:numRef>
          </c:cat>
          <c:val>
            <c:numRef>
              <c:f>Sheet1!$D$2:$D$4</c:f>
              <c:numCache>
                <c:formatCode>General</c:formatCode>
                <c:ptCount val="3"/>
                <c:pt idx="0">
                  <c:v>2.6</c:v>
                </c:pt>
                <c:pt idx="1">
                  <c:v>2.9</c:v>
                </c:pt>
                <c:pt idx="2">
                  <c:v>3.2</c:v>
                </c:pt>
              </c:numCache>
            </c:numRef>
          </c:val>
          <c:smooth val="0"/>
          <c:extLst>
            <c:ext xmlns:c16="http://schemas.microsoft.com/office/drawing/2014/chart" uri="{C3380CC4-5D6E-409C-BE32-E72D297353CC}">
              <c16:uniqueId val="{00000002-C83D-624F-96D1-D2836391E9A3}"/>
            </c:ext>
          </c:extLst>
        </c:ser>
        <c:dLbls>
          <c:showLegendKey val="0"/>
          <c:showVal val="0"/>
          <c:showCatName val="0"/>
          <c:showSerName val="0"/>
          <c:showPercent val="0"/>
          <c:showBubbleSize val="0"/>
        </c:dLbls>
        <c:smooth val="0"/>
        <c:axId val="686470880"/>
        <c:axId val="310174208"/>
      </c:lineChart>
      <c:catAx>
        <c:axId val="686470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10174208"/>
        <c:crosses val="autoZero"/>
        <c:auto val="1"/>
        <c:lblAlgn val="ctr"/>
        <c:lblOffset val="100"/>
        <c:noMultiLvlLbl val="0"/>
      </c:catAx>
      <c:valAx>
        <c:axId val="310174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64708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2">
          <a:lumMod val="25000"/>
          <a:alpha val="35000"/>
        </a:schemeClr>
      </a:solidFill>
      <a:beve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715324-89CF-4841-9B97-3A412BAED8F0}" type="datetimeFigureOut">
              <a:rPr lang="en-US" smtClean="0"/>
              <a:t>6/9/21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D018C-DA4B-493F-923E-1749C5AF428A}" type="slidenum">
              <a:rPr lang="en-US" smtClean="0"/>
              <a:t>‹#›</a:t>
            </a:fld>
            <a:endParaRPr lang="en-US"/>
          </a:p>
        </p:txBody>
      </p:sp>
    </p:spTree>
    <p:extLst>
      <p:ext uri="{BB962C8B-B14F-4D97-AF65-F5344CB8AC3E}">
        <p14:creationId xmlns:p14="http://schemas.microsoft.com/office/powerpoint/2010/main" val="3885930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everyone, the topic for my term paper was the same thing I’ve been working on for my master’s project, and that is implementing core OpenMP in python. </a:t>
            </a:r>
          </a:p>
        </p:txBody>
      </p:sp>
      <p:sp>
        <p:nvSpPr>
          <p:cNvPr id="4" name="Slide Number Placeholder 3"/>
          <p:cNvSpPr>
            <a:spLocks noGrp="1"/>
          </p:cNvSpPr>
          <p:nvPr>
            <p:ph type="sldNum" sz="quarter" idx="5"/>
          </p:nvPr>
        </p:nvSpPr>
        <p:spPr/>
        <p:txBody>
          <a:bodyPr/>
          <a:lstStyle/>
          <a:p>
            <a:fld id="{C2BD018C-DA4B-493F-923E-1749C5AF428A}" type="slidenum">
              <a:rPr lang="en-US" smtClean="0"/>
              <a:t>1</a:t>
            </a:fld>
            <a:endParaRPr lang="en-US"/>
          </a:p>
        </p:txBody>
      </p:sp>
    </p:spTree>
    <p:extLst>
      <p:ext uri="{BB962C8B-B14F-4D97-AF65-F5344CB8AC3E}">
        <p14:creationId xmlns:p14="http://schemas.microsoft.com/office/powerpoint/2010/main" val="1527643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mentioned, there have several projects in the past porting OpenMP to Java. The first was Jomp in 2000. To use jomp, the user would write their code in a .jomp file, which was regular java code with OpenMP directives and clauses as comments. Then you had to run it through their preprocessor which would create the corresponding java files. You could then run javac to compile to class files and then run the program normally. Pyjama made this process a little simpler by combining the preprocessor and compilation so that class files could be generated in one step instead of two. Omp4j worked similarly to Pyjama but did away with the runtime library. Each of these had their own problems, falling short in terms of usability. Out of the three, Pyjama has been the best and most usable and is the one currently used in the Java portion of the iPDC workshop. </a:t>
            </a:r>
          </a:p>
        </p:txBody>
      </p:sp>
      <p:sp>
        <p:nvSpPr>
          <p:cNvPr id="4" name="Slide Number Placeholder 3"/>
          <p:cNvSpPr>
            <a:spLocks noGrp="1"/>
          </p:cNvSpPr>
          <p:nvPr>
            <p:ph type="sldNum" sz="quarter" idx="5"/>
          </p:nvPr>
        </p:nvSpPr>
        <p:spPr/>
        <p:txBody>
          <a:bodyPr/>
          <a:lstStyle/>
          <a:p>
            <a:fld id="{C2BD018C-DA4B-493F-923E-1749C5AF428A}" type="slidenum">
              <a:rPr lang="en-US" smtClean="0"/>
              <a:t>11</a:t>
            </a:fld>
            <a:endParaRPr lang="en-US"/>
          </a:p>
        </p:txBody>
      </p:sp>
    </p:spTree>
    <p:extLst>
      <p:ext uri="{BB962C8B-B14F-4D97-AF65-F5344CB8AC3E}">
        <p14:creationId xmlns:p14="http://schemas.microsoft.com/office/powerpoint/2010/main" val="926340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learned quite a bit from the Java versions and even though Python is a different language, we draw a lot of our design goals from our experience with them. Four of our main goals are to be easy to use, particularly for newer students in early CS classes; provide helpful error messages, which was a frustrating problem in the java versions because you would get errors from the transformed code that didn’t make sense because it wasn’t from the code that the programmer wrote; we want our solution to work well with IDEs and different environments; and lastly, we want to mimic the original OpenMP syntax and style as closely as possible.</a:t>
            </a:r>
          </a:p>
        </p:txBody>
      </p:sp>
      <p:sp>
        <p:nvSpPr>
          <p:cNvPr id="4" name="Slide Number Placeholder 3"/>
          <p:cNvSpPr>
            <a:spLocks noGrp="1"/>
          </p:cNvSpPr>
          <p:nvPr>
            <p:ph type="sldNum" sz="quarter" idx="5"/>
          </p:nvPr>
        </p:nvSpPr>
        <p:spPr/>
        <p:txBody>
          <a:bodyPr/>
          <a:lstStyle/>
          <a:p>
            <a:fld id="{C2BD018C-DA4B-493F-923E-1749C5AF428A}" type="slidenum">
              <a:rPr lang="en-US" smtClean="0"/>
              <a:t>12</a:t>
            </a:fld>
            <a:endParaRPr lang="en-US"/>
          </a:p>
        </p:txBody>
      </p:sp>
    </p:spTree>
    <p:extLst>
      <p:ext uri="{BB962C8B-B14F-4D97-AF65-F5344CB8AC3E}">
        <p14:creationId xmlns:p14="http://schemas.microsoft.com/office/powerpoint/2010/main" val="35924286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imagine, we had a few problems making OpenMP work in Python. The first and most obvious being the global interpreter lock. In CPython, which is the most used interpreter, anytime a thread accesses any shared resource, the interpreter is locked for all other threads. This helps prevent things like race conditions, but it also effectively serializes your multithreaded code. To solve this problem, we use the </a:t>
            </a:r>
            <a:r>
              <a:rPr lang="en-US" dirty="0" err="1"/>
              <a:t>jython</a:t>
            </a:r>
            <a:r>
              <a:rPr lang="en-US" dirty="0"/>
              <a:t> interpreter. Jython is a java-based interpreter that was implemented without a GIL and uses java threads under the hood. Another problem we faced had to do with data structures. In C, we use arrays a lot with OpenMP. But in python, there is no primitive array type, instead we have list objects. And the problem with lists is that even in </a:t>
            </a:r>
            <a:r>
              <a:rPr lang="en-US" dirty="0" err="1"/>
              <a:t>jython</a:t>
            </a:r>
            <a:r>
              <a:rPr lang="en-US" dirty="0"/>
              <a:t>, they are automatically locked for both reading and  writing, even to different index locations in the list. We found a partial solution to this problem. Jython includes a module called jarray that has two classes, array and zeros. These basically create a java array wrapped in an object with almost identical member functions to lists. Using these we can at least get parallel reading from the array, but writing is still serialized unfortunately. Lastly, in python, there is no way to define an arbitrary new scope. In C you can use curly braces to create a new scope wherever you want, but in python there is no syntax to do that. To fix this, we changed the python syntax to allow an OpenMP comment to come before an indented block. The only downside to this is that we lose compatibility with any standard python interpreter if the code isn’t run through our preprocessor first, because it will appear as a comment followed by an indented block, which is obviously illegal. We felt it was worth it to make this compromise to keep consistent with python indentation with our OpenMP directives.</a:t>
            </a:r>
          </a:p>
        </p:txBody>
      </p:sp>
      <p:sp>
        <p:nvSpPr>
          <p:cNvPr id="4" name="Slide Number Placeholder 3"/>
          <p:cNvSpPr>
            <a:spLocks noGrp="1"/>
          </p:cNvSpPr>
          <p:nvPr>
            <p:ph type="sldNum" sz="quarter" idx="5"/>
          </p:nvPr>
        </p:nvSpPr>
        <p:spPr/>
        <p:txBody>
          <a:bodyPr/>
          <a:lstStyle/>
          <a:p>
            <a:fld id="{C2BD018C-DA4B-493F-923E-1749C5AF428A}" type="slidenum">
              <a:rPr lang="en-US" smtClean="0"/>
              <a:t>13</a:t>
            </a:fld>
            <a:endParaRPr lang="en-US"/>
          </a:p>
        </p:txBody>
      </p:sp>
    </p:spTree>
    <p:extLst>
      <p:ext uri="{BB962C8B-B14F-4D97-AF65-F5344CB8AC3E}">
        <p14:creationId xmlns:p14="http://schemas.microsoft.com/office/powerpoint/2010/main" val="28369754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imagine, we had a few problems making OpenMP work in Python. The first and most obvious being the global interpreter lock. In CPython, which is the most used interpreter, anytime a thread accesses any shared resource, the interpreter is locked for all other threads. This helps prevent things like race conditions, but it also effectively serializes your multithreaded code. To solve this problem, we use the </a:t>
            </a:r>
            <a:r>
              <a:rPr lang="en-US" dirty="0" err="1"/>
              <a:t>jython</a:t>
            </a:r>
            <a:r>
              <a:rPr lang="en-US" dirty="0"/>
              <a:t> interpreter. Jython is a java-based interpreter that was implemented without a GIL and uses java threads under the hood. Another problem we faced had to do with data structures. In C, we use arrays a lot with OpenMP. But in python, there is no primitive array type, instead we have list objects. And the problem with lists is that even in </a:t>
            </a:r>
            <a:r>
              <a:rPr lang="en-US" dirty="0" err="1"/>
              <a:t>jython</a:t>
            </a:r>
            <a:r>
              <a:rPr lang="en-US" dirty="0"/>
              <a:t>, they are automatically locked for both reading and  writing, even to different index locations in the list. We found a partial solution to this problem. Jython includes a module called jarray that has two classes, array and zeros. These basically create a java array wrapped in an object with almost identical member functions to lists. Using these we can at least get parallel reading from the array, but writing is still serialized unfortunately. Lastly, in python, there is no way to define an arbitrary new scope. In C you can use curly braces to create a new scope wherever you want, but in python there is no syntax to do that. To fix this, we changed the python syntax to allow an OpenMP comment to come before an indented block. The only downside to this is that we lose compatibility with any standard python interpreter if the code isn’t run through our preprocessor first, because it will appear as a comment followed by an indented block, which is obviously illegal. We felt it was worth it to make this compromise to keep consistent with python indentation with our OpenMP directives.</a:t>
            </a:r>
          </a:p>
        </p:txBody>
      </p:sp>
      <p:sp>
        <p:nvSpPr>
          <p:cNvPr id="4" name="Slide Number Placeholder 3"/>
          <p:cNvSpPr>
            <a:spLocks noGrp="1"/>
          </p:cNvSpPr>
          <p:nvPr>
            <p:ph type="sldNum" sz="quarter" idx="5"/>
          </p:nvPr>
        </p:nvSpPr>
        <p:spPr/>
        <p:txBody>
          <a:bodyPr/>
          <a:lstStyle/>
          <a:p>
            <a:fld id="{C2BD018C-DA4B-493F-923E-1749C5AF428A}" type="slidenum">
              <a:rPr lang="en-US" smtClean="0"/>
              <a:t>14</a:t>
            </a:fld>
            <a:endParaRPr lang="en-US"/>
          </a:p>
        </p:txBody>
      </p:sp>
    </p:spTree>
    <p:extLst>
      <p:ext uri="{BB962C8B-B14F-4D97-AF65-F5344CB8AC3E}">
        <p14:creationId xmlns:p14="http://schemas.microsoft.com/office/powerpoint/2010/main" val="1166036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imagine, we had a few problems making OpenMP work in Python. The first and most obvious being the global interpreter lock. In CPython, which is the most used interpreter, anytime a thread accesses any shared resource, the interpreter is locked for all other threads. This helps prevent things like race conditions, but it also effectively serializes your multithreaded code. To solve this problem, we use the </a:t>
            </a:r>
            <a:r>
              <a:rPr lang="en-US" dirty="0" err="1"/>
              <a:t>jython</a:t>
            </a:r>
            <a:r>
              <a:rPr lang="en-US" dirty="0"/>
              <a:t> interpreter. Jython is a java-based interpreter that was implemented without a GIL and uses java threads under the hood. Another problem we faced had to do with data structures. In C, we use arrays a lot with OpenMP. But in python, there is no primitive array type, instead we have list objects. And the problem with lists is that even in </a:t>
            </a:r>
            <a:r>
              <a:rPr lang="en-US" dirty="0" err="1"/>
              <a:t>jython</a:t>
            </a:r>
            <a:r>
              <a:rPr lang="en-US" dirty="0"/>
              <a:t>, they are automatically locked for both reading and  writing, even to different index locations in the list. We found a partial solution to this problem. Jython includes a module called jarray that has two classes, array and zeros. These basically create a java array wrapped in an object with almost identical member functions to lists. Using these we can at least get parallel reading from the array, but writing is still serialized unfortunately. Lastly, in python, there is no way to define an arbitrary new scope. In C you can use curly braces to create a new scope wherever you want, but in python there is no syntax to do that. To fix this, we changed the python syntax to allow an OpenMP comment to come before an indented block. The only downside to this is that we lose compatibility with any standard python interpreter if the code isn’t run through our preprocessor first, because it will appear as a comment followed by an indented block, which is obviously illegal. We felt it was worth it to make this compromise to keep consistent with python indentation with our OpenMP directives.</a:t>
            </a:r>
          </a:p>
        </p:txBody>
      </p:sp>
      <p:sp>
        <p:nvSpPr>
          <p:cNvPr id="4" name="Slide Number Placeholder 3"/>
          <p:cNvSpPr>
            <a:spLocks noGrp="1"/>
          </p:cNvSpPr>
          <p:nvPr>
            <p:ph type="sldNum" sz="quarter" idx="5"/>
          </p:nvPr>
        </p:nvSpPr>
        <p:spPr/>
        <p:txBody>
          <a:bodyPr/>
          <a:lstStyle/>
          <a:p>
            <a:fld id="{C2BD018C-DA4B-493F-923E-1749C5AF428A}" type="slidenum">
              <a:rPr lang="en-US" smtClean="0"/>
              <a:t>15</a:t>
            </a:fld>
            <a:endParaRPr lang="en-US"/>
          </a:p>
        </p:txBody>
      </p:sp>
    </p:spTree>
    <p:extLst>
      <p:ext uri="{BB962C8B-B14F-4D97-AF65-F5344CB8AC3E}">
        <p14:creationId xmlns:p14="http://schemas.microsoft.com/office/powerpoint/2010/main" val="3940904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overview of how the original code is transformed into threaded code. We use the ANTLRv4 parser generator to lex and parse the user’s code. Then our custom visitor traverses the AST and prints the transformed code to the </a:t>
            </a:r>
            <a:r>
              <a:rPr lang="en-US" dirty="0" err="1"/>
              <a:t>SourcePrinter</a:t>
            </a:r>
            <a:r>
              <a:rPr lang="en-US" dirty="0"/>
              <a:t> object. Because of some nice features in the way Python works, we are able to get all the information we need and transform the code in a single pass over the syntax tree. The output is the multithreaded code that depends on our backend runtime library. The backend runtime handles things like running parallel targets with the correct number of threads and managing OpenMP for loops and a few other things related to how the OpenMP blocks are executed. And then of course we have our user runtime that only has two functions for now, omp_get_thread_num() and omp_get_num_threads() which were on that slide from earlier.</a:t>
            </a:r>
          </a:p>
        </p:txBody>
      </p:sp>
      <p:sp>
        <p:nvSpPr>
          <p:cNvPr id="4" name="Slide Number Placeholder 3"/>
          <p:cNvSpPr>
            <a:spLocks noGrp="1"/>
          </p:cNvSpPr>
          <p:nvPr>
            <p:ph type="sldNum" sz="quarter" idx="5"/>
          </p:nvPr>
        </p:nvSpPr>
        <p:spPr/>
        <p:txBody>
          <a:bodyPr/>
          <a:lstStyle/>
          <a:p>
            <a:fld id="{C2BD018C-DA4B-493F-923E-1749C5AF428A}" type="slidenum">
              <a:rPr lang="en-US" smtClean="0"/>
              <a:t>16</a:t>
            </a:fld>
            <a:endParaRPr lang="en-US"/>
          </a:p>
        </p:txBody>
      </p:sp>
    </p:spTree>
    <p:extLst>
      <p:ext uri="{BB962C8B-B14F-4D97-AF65-F5344CB8AC3E}">
        <p14:creationId xmlns:p14="http://schemas.microsoft.com/office/powerpoint/2010/main" val="1370330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overview of how the original code is transformed into threaded code. We use the ANTLRv4 parser generator to lex and parse the user’s code. Then our custom visitor traverses the AST and prints the transformed code to the </a:t>
            </a:r>
            <a:r>
              <a:rPr lang="en-US" dirty="0" err="1"/>
              <a:t>SourcePrinter</a:t>
            </a:r>
            <a:r>
              <a:rPr lang="en-US" dirty="0"/>
              <a:t> object. Because of some nice features in the way Python works, we are able to get all the information we need and transform the code in a single pass over the syntax tree. The output is the multithreaded code that depends on our backend runtime library. The backend runtime handles things like running parallel targets with the correct number of threads and managing OpenMP for loops and a few other things related to how the OpenMP blocks are executed. And then of course we have our user runtime that only has two functions for now, omp_get_thread_num() and omp_get_num_threads() which were on that slide from earlier.</a:t>
            </a:r>
          </a:p>
        </p:txBody>
      </p:sp>
      <p:sp>
        <p:nvSpPr>
          <p:cNvPr id="4" name="Slide Number Placeholder 3"/>
          <p:cNvSpPr>
            <a:spLocks noGrp="1"/>
          </p:cNvSpPr>
          <p:nvPr>
            <p:ph type="sldNum" sz="quarter" idx="5"/>
          </p:nvPr>
        </p:nvSpPr>
        <p:spPr/>
        <p:txBody>
          <a:bodyPr/>
          <a:lstStyle/>
          <a:p>
            <a:fld id="{C2BD018C-DA4B-493F-923E-1749C5AF428A}" type="slidenum">
              <a:rPr lang="en-US" smtClean="0"/>
              <a:t>17</a:t>
            </a:fld>
            <a:endParaRPr lang="en-US"/>
          </a:p>
        </p:txBody>
      </p:sp>
    </p:spTree>
    <p:extLst>
      <p:ext uri="{BB962C8B-B14F-4D97-AF65-F5344CB8AC3E}">
        <p14:creationId xmlns:p14="http://schemas.microsoft.com/office/powerpoint/2010/main" val="4208245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overview of how the original code is transformed into threaded code. We use the ANTLRv4 parser generator to lex and parse the user’s code. Then our custom visitor traverses the AST and prints the transformed code to the </a:t>
            </a:r>
            <a:r>
              <a:rPr lang="en-US" dirty="0" err="1"/>
              <a:t>SourcePrinter</a:t>
            </a:r>
            <a:r>
              <a:rPr lang="en-US" dirty="0"/>
              <a:t> object. Because of some nice features in the way Python works, we are able to get all the information we need and transform the code in a single pass over the syntax tree. The output is the multithreaded code that depends on our backend runtime library. The backend runtime handles things like running parallel targets with the correct number of threads and managing OpenMP for loops and a few other things related to how the OpenMP blocks are executed. And then of course we have our user runtime that only has two functions for now, omp_get_thread_num() and omp_get_num_threads() which were on that slide from earlier.</a:t>
            </a:r>
          </a:p>
        </p:txBody>
      </p:sp>
      <p:sp>
        <p:nvSpPr>
          <p:cNvPr id="4" name="Slide Number Placeholder 3"/>
          <p:cNvSpPr>
            <a:spLocks noGrp="1"/>
          </p:cNvSpPr>
          <p:nvPr>
            <p:ph type="sldNum" sz="quarter" idx="5"/>
          </p:nvPr>
        </p:nvSpPr>
        <p:spPr/>
        <p:txBody>
          <a:bodyPr/>
          <a:lstStyle/>
          <a:p>
            <a:fld id="{C2BD018C-DA4B-493F-923E-1749C5AF428A}" type="slidenum">
              <a:rPr lang="en-US" smtClean="0"/>
              <a:t>18</a:t>
            </a:fld>
            <a:endParaRPr lang="en-US"/>
          </a:p>
        </p:txBody>
      </p:sp>
    </p:spTree>
    <p:extLst>
      <p:ext uri="{BB962C8B-B14F-4D97-AF65-F5344CB8AC3E}">
        <p14:creationId xmlns:p14="http://schemas.microsoft.com/office/powerpoint/2010/main" val="2404185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overview of how the original code is transformed into threaded code. We use the ANTLRv4 parser generator to lex and parse the user’s code. Then our custom visitor traverses the AST and prints the transformed code to the </a:t>
            </a:r>
            <a:r>
              <a:rPr lang="en-US" dirty="0" err="1"/>
              <a:t>SourcePrinter</a:t>
            </a:r>
            <a:r>
              <a:rPr lang="en-US" dirty="0"/>
              <a:t> object. Because of some nice features in the way Python works, we are able to get all the information we need and transform the code in a single pass over the syntax tree. The output is the multithreaded code that depends on our backend runtime library. The backend runtime handles things like running parallel targets with the correct number of threads and managing OpenMP for loops and a few other things related to how the OpenMP blocks are executed. And then of course we have our user runtime that only has two functions for now, omp_get_thread_num() and omp_get_num_threads() which were on that slide from earlier.</a:t>
            </a:r>
          </a:p>
        </p:txBody>
      </p:sp>
      <p:sp>
        <p:nvSpPr>
          <p:cNvPr id="4" name="Slide Number Placeholder 3"/>
          <p:cNvSpPr>
            <a:spLocks noGrp="1"/>
          </p:cNvSpPr>
          <p:nvPr>
            <p:ph type="sldNum" sz="quarter" idx="5"/>
          </p:nvPr>
        </p:nvSpPr>
        <p:spPr/>
        <p:txBody>
          <a:bodyPr/>
          <a:lstStyle/>
          <a:p>
            <a:fld id="{C2BD018C-DA4B-493F-923E-1749C5AF428A}" type="slidenum">
              <a:rPr lang="en-US" smtClean="0"/>
              <a:t>19</a:t>
            </a:fld>
            <a:endParaRPr lang="en-US"/>
          </a:p>
        </p:txBody>
      </p:sp>
    </p:spTree>
    <p:extLst>
      <p:ext uri="{BB962C8B-B14F-4D97-AF65-F5344CB8AC3E}">
        <p14:creationId xmlns:p14="http://schemas.microsoft.com/office/powerpoint/2010/main" val="337947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quick syntax example of a basic parallel directive and the C++ equivalent. You can see that there is really just a lot less boilerplate code in the python version, but other than that they are almost identical. </a:t>
            </a:r>
          </a:p>
        </p:txBody>
      </p:sp>
      <p:sp>
        <p:nvSpPr>
          <p:cNvPr id="4" name="Slide Number Placeholder 3"/>
          <p:cNvSpPr>
            <a:spLocks noGrp="1"/>
          </p:cNvSpPr>
          <p:nvPr>
            <p:ph type="sldNum" sz="quarter" idx="5"/>
          </p:nvPr>
        </p:nvSpPr>
        <p:spPr/>
        <p:txBody>
          <a:bodyPr/>
          <a:lstStyle/>
          <a:p>
            <a:fld id="{C2BD018C-DA4B-493F-923E-1749C5AF428A}" type="slidenum">
              <a:rPr lang="en-US" smtClean="0"/>
              <a:t>20</a:t>
            </a:fld>
            <a:endParaRPr lang="en-US"/>
          </a:p>
        </p:txBody>
      </p:sp>
    </p:spTree>
    <p:extLst>
      <p:ext uri="{BB962C8B-B14F-4D97-AF65-F5344CB8AC3E}">
        <p14:creationId xmlns:p14="http://schemas.microsoft.com/office/powerpoint/2010/main" val="291708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You all know that parallel computing is the norm today, not just for HPC, but for everything. And because of this, it has become a necessity for CS graduates to have at least some experience with parallel programming and parallel concepts. You all have probably heard about the iPDC workshops. It’s a program that Dr. Ghafoor heads up here at Tech where professors learn how to incorporate parallelism in their curricula. These are usually professors who teach early CS 0, CS 1 CS 2 classes so the point is to start teaching parallelism early in the coursework. </a:t>
            </a:r>
          </a:p>
        </p:txBody>
      </p:sp>
      <p:sp>
        <p:nvSpPr>
          <p:cNvPr id="4" name="Slide Number Placeholder 3"/>
          <p:cNvSpPr>
            <a:spLocks noGrp="1"/>
          </p:cNvSpPr>
          <p:nvPr>
            <p:ph type="sldNum" sz="quarter" idx="5"/>
          </p:nvPr>
        </p:nvSpPr>
        <p:spPr/>
        <p:txBody>
          <a:bodyPr/>
          <a:lstStyle/>
          <a:p>
            <a:fld id="{C2BD018C-DA4B-493F-923E-1749C5AF428A}" type="slidenum">
              <a:rPr lang="en-US" smtClean="0"/>
              <a:t>2</a:t>
            </a:fld>
            <a:endParaRPr lang="en-US"/>
          </a:p>
        </p:txBody>
      </p:sp>
    </p:spTree>
    <p:extLst>
      <p:ext uri="{BB962C8B-B14F-4D97-AF65-F5344CB8AC3E}">
        <p14:creationId xmlns:p14="http://schemas.microsoft.com/office/powerpoint/2010/main" val="3031448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wanted to quickly cover the for directive. Python doesn’t have for loops like in C. Instead, it only has for-each loops.  So, to deal with this, we put restrictions on the syntax of a for loop following a for directive. So, if you look at the example here, it starts with for, then a single variable, in, and then the next thing has to be range, and range can take 1, 2, or 3 parameters which basically correspond to the three parts of a C for loop.  Here the range will be from 0 to 99, in increments of 2, so the output will be the same as the C++ loop below it. If there are only two parameters, then the third is assumed to be 1, and if there is only one parameter, then the range is assumed to start at 0 and go until whatever parameter is passed in increments of 1. </a:t>
            </a:r>
          </a:p>
        </p:txBody>
      </p:sp>
      <p:sp>
        <p:nvSpPr>
          <p:cNvPr id="4" name="Slide Number Placeholder 3"/>
          <p:cNvSpPr>
            <a:spLocks noGrp="1"/>
          </p:cNvSpPr>
          <p:nvPr>
            <p:ph type="sldNum" sz="quarter" idx="5"/>
          </p:nvPr>
        </p:nvSpPr>
        <p:spPr/>
        <p:txBody>
          <a:bodyPr/>
          <a:lstStyle/>
          <a:p>
            <a:fld id="{C2BD018C-DA4B-493F-923E-1749C5AF428A}" type="slidenum">
              <a:rPr lang="en-US" smtClean="0"/>
              <a:t>21</a:t>
            </a:fld>
            <a:endParaRPr lang="en-US"/>
          </a:p>
        </p:txBody>
      </p:sp>
    </p:spTree>
    <p:extLst>
      <p:ext uri="{BB962C8B-B14F-4D97-AF65-F5344CB8AC3E}">
        <p14:creationId xmlns:p14="http://schemas.microsoft.com/office/powerpoint/2010/main" val="41716371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so we tested our python OpenMP using a very simple benchmark, it’s just simple matrix multiplication between two square matrices. You all probably know this an embarrassingly parallel problem, which means that the work of each thread doesn’t depend on results from any other thread, their work is independent of each other. Also, no threads needs to write to the same memory location, although that’s only kind of true because of the way python data structures work as I talked about already. So, we ran the benchmark with 1, 2, 4, 6, 8, 10, and 12 threads with n equal to 100, 200, 300, 400, and 500. </a:t>
            </a:r>
          </a:p>
        </p:txBody>
      </p:sp>
      <p:sp>
        <p:nvSpPr>
          <p:cNvPr id="4" name="Slide Number Placeholder 3"/>
          <p:cNvSpPr>
            <a:spLocks noGrp="1"/>
          </p:cNvSpPr>
          <p:nvPr>
            <p:ph type="sldNum" sz="quarter" idx="5"/>
          </p:nvPr>
        </p:nvSpPr>
        <p:spPr/>
        <p:txBody>
          <a:bodyPr/>
          <a:lstStyle/>
          <a:p>
            <a:fld id="{C2BD018C-DA4B-493F-923E-1749C5AF428A}" type="slidenum">
              <a:rPr lang="en-US" smtClean="0"/>
              <a:t>22</a:t>
            </a:fld>
            <a:endParaRPr lang="en-US"/>
          </a:p>
        </p:txBody>
      </p:sp>
    </p:spTree>
    <p:extLst>
      <p:ext uri="{BB962C8B-B14F-4D97-AF65-F5344CB8AC3E}">
        <p14:creationId xmlns:p14="http://schemas.microsoft.com/office/powerpoint/2010/main" val="32505680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so we tested our python OpenMP using a very simple benchmark, it’s just simple matrix multiplication between two square matrices. You all probably know this an embarrassingly parallel problem, which means that the work of each thread doesn’t depend on results from any other thread, their work is independent of each other. Also, no threads needs to write to the same memory location, although that’s only kind of true because of the way python data structures work as I talked about already. So, we ran the benchmark with 1, 2, 4, 6, 8, 10, and 12 threads with n equal to 100, 200, 300, 400, and 500. </a:t>
            </a:r>
          </a:p>
        </p:txBody>
      </p:sp>
      <p:sp>
        <p:nvSpPr>
          <p:cNvPr id="4" name="Slide Number Placeholder 3"/>
          <p:cNvSpPr>
            <a:spLocks noGrp="1"/>
          </p:cNvSpPr>
          <p:nvPr>
            <p:ph type="sldNum" sz="quarter" idx="5"/>
          </p:nvPr>
        </p:nvSpPr>
        <p:spPr/>
        <p:txBody>
          <a:bodyPr/>
          <a:lstStyle/>
          <a:p>
            <a:fld id="{C2BD018C-DA4B-493F-923E-1749C5AF428A}" type="slidenum">
              <a:rPr lang="en-US" smtClean="0"/>
              <a:t>23</a:t>
            </a:fld>
            <a:endParaRPr lang="en-US"/>
          </a:p>
        </p:txBody>
      </p:sp>
    </p:spTree>
    <p:extLst>
      <p:ext uri="{BB962C8B-B14F-4D97-AF65-F5344CB8AC3E}">
        <p14:creationId xmlns:p14="http://schemas.microsoft.com/office/powerpoint/2010/main" val="33885603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Efficiency is somewhat the same story. It </a:t>
            </a:r>
            <a:r>
              <a:rPr lang="en-US" dirty="0" err="1"/>
              <a:t>kinda</a:t>
            </a:r>
            <a:r>
              <a:rPr lang="en-US" dirty="0"/>
              <a:t> trended up like we would expect with larger problem sizes but not really. And for two threads it dropped from 1.2 down to 1 from the superlinear speedup. Again, we kind of expect this with python and it's plenty good enough for use a teaching tool.</a:t>
            </a:r>
          </a:p>
        </p:txBody>
      </p:sp>
      <p:sp>
        <p:nvSpPr>
          <p:cNvPr id="4" name="Slide Number Placeholder 3"/>
          <p:cNvSpPr>
            <a:spLocks noGrp="1"/>
          </p:cNvSpPr>
          <p:nvPr>
            <p:ph type="sldNum" sz="quarter" idx="5"/>
          </p:nvPr>
        </p:nvSpPr>
        <p:spPr/>
        <p:txBody>
          <a:bodyPr/>
          <a:lstStyle/>
          <a:p>
            <a:fld id="{C2BD018C-DA4B-493F-923E-1749C5AF428A}" type="slidenum">
              <a:rPr lang="en-US" smtClean="0"/>
              <a:t>24</a:t>
            </a:fld>
            <a:endParaRPr lang="en-US"/>
          </a:p>
        </p:txBody>
      </p:sp>
    </p:spTree>
    <p:extLst>
      <p:ext uri="{BB962C8B-B14F-4D97-AF65-F5344CB8AC3E}">
        <p14:creationId xmlns:p14="http://schemas.microsoft.com/office/powerpoint/2010/main" val="27425196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we have implemented core OpenMP directives, clauses, and runtime functions in python. We fit the OpenMP style and syntax to the python way of doing things and tried to strike a good balance between the two with some strategic compromises. We tested our python OpenMP using n x n matrix multiplication and the results were more than adequate for our purpose of teaching parallel concepts like concurrency, parallelism, speedup, synchronization to early CS students. </a:t>
            </a:r>
          </a:p>
        </p:txBody>
      </p:sp>
      <p:sp>
        <p:nvSpPr>
          <p:cNvPr id="4" name="Slide Number Placeholder 3"/>
          <p:cNvSpPr>
            <a:spLocks noGrp="1"/>
          </p:cNvSpPr>
          <p:nvPr>
            <p:ph type="sldNum" sz="quarter" idx="5"/>
          </p:nvPr>
        </p:nvSpPr>
        <p:spPr/>
        <p:txBody>
          <a:bodyPr/>
          <a:lstStyle/>
          <a:p>
            <a:fld id="{C2BD018C-DA4B-493F-923E-1749C5AF428A}" type="slidenum">
              <a:rPr lang="en-US" smtClean="0"/>
              <a:t>25</a:t>
            </a:fld>
            <a:endParaRPr lang="en-US"/>
          </a:p>
        </p:txBody>
      </p:sp>
    </p:spTree>
    <p:extLst>
      <p:ext uri="{BB962C8B-B14F-4D97-AF65-F5344CB8AC3E}">
        <p14:creationId xmlns:p14="http://schemas.microsoft.com/office/powerpoint/2010/main" val="17280044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are there any questions?</a:t>
            </a:r>
          </a:p>
        </p:txBody>
      </p:sp>
      <p:sp>
        <p:nvSpPr>
          <p:cNvPr id="4" name="Slide Number Placeholder 3"/>
          <p:cNvSpPr>
            <a:spLocks noGrp="1"/>
          </p:cNvSpPr>
          <p:nvPr>
            <p:ph type="sldNum" sz="quarter" idx="5"/>
          </p:nvPr>
        </p:nvSpPr>
        <p:spPr/>
        <p:txBody>
          <a:bodyPr/>
          <a:lstStyle/>
          <a:p>
            <a:fld id="{C2BD018C-DA4B-493F-923E-1749C5AF428A}" type="slidenum">
              <a:rPr lang="en-US" smtClean="0"/>
              <a:t>26</a:t>
            </a:fld>
            <a:endParaRPr lang="en-US"/>
          </a:p>
        </p:txBody>
      </p:sp>
    </p:spTree>
    <p:extLst>
      <p:ext uri="{BB962C8B-B14F-4D97-AF65-F5344CB8AC3E}">
        <p14:creationId xmlns:p14="http://schemas.microsoft.com/office/powerpoint/2010/main" val="41387875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BD018C-DA4B-493F-923E-1749C5AF428A}" type="slidenum">
              <a:rPr lang="en-US" smtClean="0"/>
              <a:t>27</a:t>
            </a:fld>
            <a:endParaRPr lang="en-US"/>
          </a:p>
        </p:txBody>
      </p:sp>
    </p:spTree>
    <p:extLst>
      <p:ext uri="{BB962C8B-B14F-4D97-AF65-F5344CB8AC3E}">
        <p14:creationId xmlns:p14="http://schemas.microsoft.com/office/powerpoint/2010/main" val="1660906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BD018C-DA4B-493F-923E-1749C5AF428A}" type="slidenum">
              <a:rPr lang="en-US" smtClean="0"/>
              <a:t>28</a:t>
            </a:fld>
            <a:endParaRPr lang="en-US"/>
          </a:p>
        </p:txBody>
      </p:sp>
    </p:spTree>
    <p:extLst>
      <p:ext uri="{BB962C8B-B14F-4D97-AF65-F5344CB8AC3E}">
        <p14:creationId xmlns:p14="http://schemas.microsoft.com/office/powerpoint/2010/main" val="1897575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You all know that parallel computing is the norm today, not just for HPC, but for everything. And because of this, it has become a necessity for CS graduates to have at least some experience with parallel programming and parallel concepts. You all have probably heard about the iPDC workshops. It’s a program that Dr. Ghafoor heads up here at Tech where professors learn how to incorporate parallelism in their curricula. These are usually professors who teach early CS 0, CS 1 CS 2 classes so the point is to start teaching parallelism early in the coursework. </a:t>
            </a:r>
          </a:p>
        </p:txBody>
      </p:sp>
      <p:sp>
        <p:nvSpPr>
          <p:cNvPr id="4" name="Slide Number Placeholder 3"/>
          <p:cNvSpPr>
            <a:spLocks noGrp="1"/>
          </p:cNvSpPr>
          <p:nvPr>
            <p:ph type="sldNum" sz="quarter" idx="5"/>
          </p:nvPr>
        </p:nvSpPr>
        <p:spPr/>
        <p:txBody>
          <a:bodyPr/>
          <a:lstStyle/>
          <a:p>
            <a:fld id="{C2BD018C-DA4B-493F-923E-1749C5AF428A}" type="slidenum">
              <a:rPr lang="en-US" smtClean="0"/>
              <a:t>3</a:t>
            </a:fld>
            <a:endParaRPr lang="en-US"/>
          </a:p>
        </p:txBody>
      </p:sp>
    </p:spTree>
    <p:extLst>
      <p:ext uri="{BB962C8B-B14F-4D97-AF65-F5344CB8AC3E}">
        <p14:creationId xmlns:p14="http://schemas.microsoft.com/office/powerpoint/2010/main" val="1447188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You all know that parallel computing is the norm today, not just for HPC, but for everything. And because of this, it has become a necessity for CS graduates to have at least some experience with parallel programming and parallel concepts. You all have probably heard about the iPDC workshops. It’s a program that Dr. Ghafoor heads up here at Tech where professors learn how to incorporate parallelism in their curricula. These are usually professors who teach early CS 0, CS 1 CS 2 classes so the point is to start teaching parallelism early in the coursework. </a:t>
            </a:r>
          </a:p>
        </p:txBody>
      </p:sp>
      <p:sp>
        <p:nvSpPr>
          <p:cNvPr id="4" name="Slide Number Placeholder 3"/>
          <p:cNvSpPr>
            <a:spLocks noGrp="1"/>
          </p:cNvSpPr>
          <p:nvPr>
            <p:ph type="sldNum" sz="quarter" idx="5"/>
          </p:nvPr>
        </p:nvSpPr>
        <p:spPr/>
        <p:txBody>
          <a:bodyPr/>
          <a:lstStyle/>
          <a:p>
            <a:fld id="{C2BD018C-DA4B-493F-923E-1749C5AF428A}" type="slidenum">
              <a:rPr lang="en-US" smtClean="0"/>
              <a:t>4</a:t>
            </a:fld>
            <a:endParaRPr lang="en-US"/>
          </a:p>
        </p:txBody>
      </p:sp>
    </p:spTree>
    <p:extLst>
      <p:ext uri="{BB962C8B-B14F-4D97-AF65-F5344CB8AC3E}">
        <p14:creationId xmlns:p14="http://schemas.microsoft.com/office/powerpoint/2010/main" val="2133378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You all know that parallel computing is the norm today, not just for HPC, but for everything. And because of this, it has become a necessity for CS graduates to have at least some experience with parallel programming and parallel concepts. You all have probably heard about the iPDC workshops. It’s a program that Dr. Ghafoor heads up here at Tech where professors learn how to incorporate parallelism in their curricula. These are usually professors who teach early CS 0, CS 1 CS 2 classes so the point is to start teaching parallelism early in the coursework. </a:t>
            </a:r>
          </a:p>
        </p:txBody>
      </p:sp>
      <p:sp>
        <p:nvSpPr>
          <p:cNvPr id="4" name="Slide Number Placeholder 3"/>
          <p:cNvSpPr>
            <a:spLocks noGrp="1"/>
          </p:cNvSpPr>
          <p:nvPr>
            <p:ph type="sldNum" sz="quarter" idx="5"/>
          </p:nvPr>
        </p:nvSpPr>
        <p:spPr/>
        <p:txBody>
          <a:bodyPr/>
          <a:lstStyle/>
          <a:p>
            <a:fld id="{C2BD018C-DA4B-493F-923E-1749C5AF428A}" type="slidenum">
              <a:rPr lang="en-US" smtClean="0"/>
              <a:t>5</a:t>
            </a:fld>
            <a:endParaRPr lang="en-US"/>
          </a:p>
        </p:txBody>
      </p:sp>
    </p:spTree>
    <p:extLst>
      <p:ext uri="{BB962C8B-B14F-4D97-AF65-F5344CB8AC3E}">
        <p14:creationId xmlns:p14="http://schemas.microsoft.com/office/powerpoint/2010/main" val="23363766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OpenMP or Open Multiprocessing is one of the tools used to teach these concepts. OpenMP is a framework for shared-memory parallelism, and the biggest advantage in terms of teaching is that it removes responsibility from the programmer for thread creation and management. Instead, they describe how the code should be run using high level directives and clauses and the code is transformed by the preprocessor into the threaded code. Also, there is a runtime library that makes different function calls available to the programmer. </a:t>
            </a:r>
          </a:p>
        </p:txBody>
      </p:sp>
      <p:sp>
        <p:nvSpPr>
          <p:cNvPr id="4" name="Slide Number Placeholder 3"/>
          <p:cNvSpPr>
            <a:spLocks noGrp="1"/>
          </p:cNvSpPr>
          <p:nvPr>
            <p:ph type="sldNum" sz="quarter" idx="5"/>
          </p:nvPr>
        </p:nvSpPr>
        <p:spPr/>
        <p:txBody>
          <a:bodyPr/>
          <a:lstStyle/>
          <a:p>
            <a:fld id="{C2BD018C-DA4B-493F-923E-1749C5AF428A}" type="slidenum">
              <a:rPr lang="en-US" smtClean="0"/>
              <a:t>7</a:t>
            </a:fld>
            <a:endParaRPr lang="en-US"/>
          </a:p>
        </p:txBody>
      </p:sp>
    </p:spTree>
    <p:extLst>
      <p:ext uri="{BB962C8B-B14F-4D97-AF65-F5344CB8AC3E}">
        <p14:creationId xmlns:p14="http://schemas.microsoft.com/office/powerpoint/2010/main" val="3385291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the problem? Right now, the top three languages used for teaching early CS classes is C or C++, Java, and Python. Each one makes up about a third. Out of these, OpenMP only supports C/C++. There have been a few projects that implemented OpenMP in Java with varying levels of success. But to our knowledge, there haven’t been any attempts to bring OpenMP to Python. </a:t>
            </a:r>
          </a:p>
        </p:txBody>
      </p:sp>
      <p:sp>
        <p:nvSpPr>
          <p:cNvPr id="4" name="Slide Number Placeholder 3"/>
          <p:cNvSpPr>
            <a:spLocks noGrp="1"/>
          </p:cNvSpPr>
          <p:nvPr>
            <p:ph type="sldNum" sz="quarter" idx="5"/>
          </p:nvPr>
        </p:nvSpPr>
        <p:spPr/>
        <p:txBody>
          <a:bodyPr/>
          <a:lstStyle/>
          <a:p>
            <a:fld id="{C2BD018C-DA4B-493F-923E-1749C5AF428A}" type="slidenum">
              <a:rPr lang="en-US" smtClean="0"/>
              <a:t>8</a:t>
            </a:fld>
            <a:endParaRPr lang="en-US"/>
          </a:p>
        </p:txBody>
      </p:sp>
    </p:spTree>
    <p:extLst>
      <p:ext uri="{BB962C8B-B14F-4D97-AF65-F5344CB8AC3E}">
        <p14:creationId xmlns:p14="http://schemas.microsoft.com/office/powerpoint/2010/main" val="3411572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is what we have been working on. Implementing core OpenMP directives and clauses as well as a runtime library, for python. And I want to emphasize that our solution targets being a useful teaching tool, not a real-world performance library. If performance was a primary concern, then we would just write it in C anyway, right? So, the whole purpose of this project is to provide the same benefits of OpenMP for teaching parallel concepts, like concurrency, parallelism, speedup, efficiency, synchronizing, but to have it in python.</a:t>
            </a:r>
          </a:p>
        </p:txBody>
      </p:sp>
      <p:sp>
        <p:nvSpPr>
          <p:cNvPr id="4" name="Slide Number Placeholder 3"/>
          <p:cNvSpPr>
            <a:spLocks noGrp="1"/>
          </p:cNvSpPr>
          <p:nvPr>
            <p:ph type="sldNum" sz="quarter" idx="5"/>
          </p:nvPr>
        </p:nvSpPr>
        <p:spPr/>
        <p:txBody>
          <a:bodyPr/>
          <a:lstStyle/>
          <a:p>
            <a:fld id="{C2BD018C-DA4B-493F-923E-1749C5AF428A}" type="slidenum">
              <a:rPr lang="en-US" smtClean="0"/>
              <a:t>9</a:t>
            </a:fld>
            <a:endParaRPr lang="en-US"/>
          </a:p>
        </p:txBody>
      </p:sp>
    </p:spTree>
    <p:extLst>
      <p:ext uri="{BB962C8B-B14F-4D97-AF65-F5344CB8AC3E}">
        <p14:creationId xmlns:p14="http://schemas.microsoft.com/office/powerpoint/2010/main" val="1084963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these are the directives, clauses, and runtime functions that we consider part of the essential OpenMP Core. It’s a little bit subjective and I won’t cover all of these specifically, but our idea was to include the stuff from OpenMP that makes up most of the common functionality. So even if we don’t implement everything, we have enough to write pretty much any parallel algorithm. </a:t>
            </a:r>
          </a:p>
          <a:p>
            <a:r>
              <a:rPr lang="en-US" dirty="0"/>
              <a:t>*subjective grouping</a:t>
            </a:r>
          </a:p>
        </p:txBody>
      </p:sp>
      <p:sp>
        <p:nvSpPr>
          <p:cNvPr id="4" name="Slide Number Placeholder 3"/>
          <p:cNvSpPr>
            <a:spLocks noGrp="1"/>
          </p:cNvSpPr>
          <p:nvPr>
            <p:ph type="sldNum" sz="quarter" idx="5"/>
          </p:nvPr>
        </p:nvSpPr>
        <p:spPr/>
        <p:txBody>
          <a:bodyPr/>
          <a:lstStyle/>
          <a:p>
            <a:fld id="{C2BD018C-DA4B-493F-923E-1749C5AF428A}" type="slidenum">
              <a:rPr lang="en-US" smtClean="0"/>
              <a:t>10</a:t>
            </a:fld>
            <a:endParaRPr lang="en-US"/>
          </a:p>
        </p:txBody>
      </p:sp>
    </p:spTree>
    <p:extLst>
      <p:ext uri="{BB962C8B-B14F-4D97-AF65-F5344CB8AC3E}">
        <p14:creationId xmlns:p14="http://schemas.microsoft.com/office/powerpoint/2010/main" val="530238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525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187954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3028389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509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99957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4235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2373853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3745176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1471831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28936488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ECA4F228-0736-3845-8DDA-425F0C1FA7B1}" type="datetimeFigureOut">
              <a:rPr lang="en-US" smtClean="0"/>
              <a:t>6/9/21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4CFF6DED-E907-594F-8636-FD1EFD6E7DEB}" type="slidenum">
              <a:rPr lang="en-US" smtClean="0"/>
              <a:t>‹#›</a:t>
            </a:fld>
            <a:endParaRPr lang="en-US"/>
          </a:p>
        </p:txBody>
      </p:sp>
    </p:spTree>
    <p:extLst>
      <p:ext uri="{BB962C8B-B14F-4D97-AF65-F5344CB8AC3E}">
        <p14:creationId xmlns:p14="http://schemas.microsoft.com/office/powerpoint/2010/main" val="283902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7029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jpg"/><Relationship Id="rId7"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1773986"/>
            <a:ext cx="9144000" cy="830997"/>
          </a:xfrm>
          <a:prstGeom prst="rect">
            <a:avLst/>
          </a:prstGeom>
          <a:noFill/>
        </p:spPr>
        <p:txBody>
          <a:bodyPr wrap="square" rtlCol="0">
            <a:spAutoFit/>
          </a:bodyPr>
          <a:lstStyle/>
          <a:p>
            <a:pPr algn="ctr"/>
            <a:r>
              <a:rPr lang="en-US" sz="4800" dirty="0"/>
              <a:t>OpenMP for Python</a:t>
            </a:r>
            <a:endParaRPr lang="en-US" sz="4600" b="1" spc="190" dirty="0">
              <a:latin typeface="PT Sans Narrow Bold"/>
              <a:cs typeface="PT Sans Narrow Bold"/>
            </a:endParaRPr>
          </a:p>
        </p:txBody>
      </p:sp>
      <p:sp>
        <p:nvSpPr>
          <p:cNvPr id="5" name="TextBox 4"/>
          <p:cNvSpPr txBox="1"/>
          <p:nvPr/>
        </p:nvSpPr>
        <p:spPr>
          <a:xfrm>
            <a:off x="0" y="3390787"/>
            <a:ext cx="9144000" cy="523220"/>
          </a:xfrm>
          <a:prstGeom prst="rect">
            <a:avLst/>
          </a:prstGeom>
          <a:noFill/>
        </p:spPr>
        <p:txBody>
          <a:bodyPr wrap="square" rtlCol="0">
            <a:spAutoFit/>
          </a:bodyPr>
          <a:lstStyle/>
          <a:p>
            <a:pPr algn="ctr"/>
            <a:r>
              <a:rPr lang="en-US" sz="2800" b="1" i="1" spc="150" dirty="0">
                <a:latin typeface="PT Sans"/>
                <a:cs typeface="PT Sans"/>
              </a:rPr>
              <a:t>Caleb Huck</a:t>
            </a:r>
          </a:p>
        </p:txBody>
      </p:sp>
    </p:spTree>
    <p:extLst>
      <p:ext uri="{BB962C8B-B14F-4D97-AF65-F5344CB8AC3E}">
        <p14:creationId xmlns:p14="http://schemas.microsoft.com/office/powerpoint/2010/main" val="3885956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OpenMP Core</a:t>
            </a:r>
          </a:p>
        </p:txBody>
      </p:sp>
      <p:graphicFrame>
        <p:nvGraphicFramePr>
          <p:cNvPr id="2" name="Table 2">
            <a:extLst>
              <a:ext uri="{FF2B5EF4-FFF2-40B4-BE49-F238E27FC236}">
                <a16:creationId xmlns:a16="http://schemas.microsoft.com/office/drawing/2014/main" id="{8ED8D25C-BF12-2041-B3E2-77DAF8F9B523}"/>
              </a:ext>
            </a:extLst>
          </p:cNvPr>
          <p:cNvGraphicFramePr>
            <a:graphicFrameLocks noGrp="1"/>
          </p:cNvGraphicFramePr>
          <p:nvPr>
            <p:extLst>
              <p:ext uri="{D42A27DB-BD31-4B8C-83A1-F6EECF244321}">
                <p14:modId xmlns:p14="http://schemas.microsoft.com/office/powerpoint/2010/main" val="2017846191"/>
              </p:ext>
            </p:extLst>
          </p:nvPr>
        </p:nvGraphicFramePr>
        <p:xfrm>
          <a:off x="671145" y="1834661"/>
          <a:ext cx="7602417" cy="2601576"/>
        </p:xfrm>
        <a:graphic>
          <a:graphicData uri="http://schemas.openxmlformats.org/drawingml/2006/table">
            <a:tbl>
              <a:tblPr firstRow="1" bandRow="1">
                <a:tableStyleId>{5C22544A-7EE6-4342-B048-85BDC9FD1C3A}</a:tableStyleId>
              </a:tblPr>
              <a:tblGrid>
                <a:gridCol w="2534139">
                  <a:extLst>
                    <a:ext uri="{9D8B030D-6E8A-4147-A177-3AD203B41FA5}">
                      <a16:colId xmlns:a16="http://schemas.microsoft.com/office/drawing/2014/main" val="4191129971"/>
                    </a:ext>
                  </a:extLst>
                </a:gridCol>
                <a:gridCol w="2534139">
                  <a:extLst>
                    <a:ext uri="{9D8B030D-6E8A-4147-A177-3AD203B41FA5}">
                      <a16:colId xmlns:a16="http://schemas.microsoft.com/office/drawing/2014/main" val="3896266417"/>
                    </a:ext>
                  </a:extLst>
                </a:gridCol>
                <a:gridCol w="2534139">
                  <a:extLst>
                    <a:ext uri="{9D8B030D-6E8A-4147-A177-3AD203B41FA5}">
                      <a16:colId xmlns:a16="http://schemas.microsoft.com/office/drawing/2014/main" val="3615286981"/>
                    </a:ext>
                  </a:extLst>
                </a:gridCol>
              </a:tblGrid>
              <a:tr h="376536">
                <a:tc>
                  <a:txBody>
                    <a:bodyPr/>
                    <a:lstStyle/>
                    <a:p>
                      <a:r>
                        <a:rPr lang="en-US" dirty="0"/>
                        <a:t>Directives</a:t>
                      </a:r>
                    </a:p>
                  </a:txBody>
                  <a:tcPr/>
                </a:tc>
                <a:tc>
                  <a:txBody>
                    <a:bodyPr/>
                    <a:lstStyle/>
                    <a:p>
                      <a:r>
                        <a:rPr lang="en-US" dirty="0"/>
                        <a:t>Clauses</a:t>
                      </a:r>
                    </a:p>
                  </a:txBody>
                  <a:tcPr/>
                </a:tc>
                <a:tc>
                  <a:txBody>
                    <a:bodyPr/>
                    <a:lstStyle/>
                    <a:p>
                      <a:r>
                        <a:rPr lang="en-US" dirty="0"/>
                        <a:t>Runtime Functions</a:t>
                      </a:r>
                    </a:p>
                  </a:txBody>
                  <a:tcPr/>
                </a:tc>
                <a:extLst>
                  <a:ext uri="{0D108BD9-81ED-4DB2-BD59-A6C34878D82A}">
                    <a16:rowId xmlns:a16="http://schemas.microsoft.com/office/drawing/2014/main" val="2150600676"/>
                  </a:ext>
                </a:extLst>
              </a:tr>
              <a:tr h="370840">
                <a:tc>
                  <a:txBody>
                    <a:bodyPr/>
                    <a:lstStyle/>
                    <a:p>
                      <a:r>
                        <a:rPr lang="en-US" sz="1800" dirty="0">
                          <a:latin typeface="PT Sans"/>
                          <a:cs typeface="PT Sans"/>
                        </a:rPr>
                        <a:t>parallel</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latin typeface="PT Sans"/>
                          <a:cs typeface="PT Sans"/>
                        </a:rPr>
                        <a:t>num_threads</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latin typeface="PT Sans"/>
                          <a:cs typeface="PT Sans"/>
                        </a:rPr>
                        <a:t>omp_get_thread_num()</a:t>
                      </a:r>
                    </a:p>
                  </a:txBody>
                  <a:tcPr/>
                </a:tc>
                <a:extLst>
                  <a:ext uri="{0D108BD9-81ED-4DB2-BD59-A6C34878D82A}">
                    <a16:rowId xmlns:a16="http://schemas.microsoft.com/office/drawing/2014/main" val="4280428907"/>
                  </a:ext>
                </a:extLst>
              </a:tr>
              <a:tr h="370840">
                <a:tc>
                  <a:txBody>
                    <a:bodyPr/>
                    <a:lstStyle/>
                    <a:p>
                      <a:r>
                        <a:rPr lang="en-US" sz="1800" dirty="0">
                          <a:latin typeface="PT Sans"/>
                          <a:cs typeface="PT Sans"/>
                        </a:rPr>
                        <a:t>for</a:t>
                      </a:r>
                      <a:endParaRPr lang="en-US" dirty="0"/>
                    </a:p>
                  </a:txBody>
                  <a:tcPr/>
                </a:tc>
                <a:tc>
                  <a:txBody>
                    <a:bodyPr/>
                    <a:lstStyle/>
                    <a:p>
                      <a:r>
                        <a:rPr lang="en-US" sz="1800" dirty="0">
                          <a:latin typeface="PT Sans"/>
                          <a:cs typeface="PT Sans"/>
                        </a:rPr>
                        <a:t>reduction</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latin typeface="PT Sans"/>
                          <a:cs typeface="PT Sans"/>
                        </a:rPr>
                        <a:t>omp_get_num_threads()</a:t>
                      </a:r>
                    </a:p>
                  </a:txBody>
                  <a:tcPr/>
                </a:tc>
                <a:extLst>
                  <a:ext uri="{0D108BD9-81ED-4DB2-BD59-A6C34878D82A}">
                    <a16:rowId xmlns:a16="http://schemas.microsoft.com/office/drawing/2014/main" val="3918284022"/>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latin typeface="PT Sans"/>
                          <a:cs typeface="PT Sans"/>
                        </a:rPr>
                        <a:t>parallel for </a:t>
                      </a:r>
                    </a:p>
                  </a:txBody>
                  <a:tcPr/>
                </a:tc>
                <a:tc>
                  <a:txBody>
                    <a:bodyPr/>
                    <a:lstStyle/>
                    <a:p>
                      <a:r>
                        <a:rPr lang="en-US" sz="1800" dirty="0">
                          <a:latin typeface="PT Sans"/>
                          <a:cs typeface="PT Sans"/>
                        </a:rPr>
                        <a:t>shared</a:t>
                      </a:r>
                      <a:endParaRPr lang="en-US" b="1"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latin typeface="PT Sans"/>
                          <a:cs typeface="PT Sans"/>
                        </a:rPr>
                        <a:t>omp_get_wtime()</a:t>
                      </a:r>
                    </a:p>
                  </a:txBody>
                  <a:tcPr/>
                </a:tc>
                <a:extLst>
                  <a:ext uri="{0D108BD9-81ED-4DB2-BD59-A6C34878D82A}">
                    <a16:rowId xmlns:a16="http://schemas.microsoft.com/office/drawing/2014/main" val="3859837544"/>
                  </a:ext>
                </a:extLst>
              </a:tr>
              <a:tr h="370840">
                <a:tc>
                  <a:txBody>
                    <a:bodyPr/>
                    <a:lstStyle/>
                    <a:p>
                      <a:r>
                        <a:rPr lang="en-US" sz="1800" dirty="0">
                          <a:latin typeface="PT Sans"/>
                          <a:cs typeface="PT Sans"/>
                        </a:rPr>
                        <a:t>barrier</a:t>
                      </a:r>
                      <a:endParaRPr lang="en-US" dirty="0"/>
                    </a:p>
                  </a:txBody>
                  <a:tcPr/>
                </a:tc>
                <a:tc>
                  <a:txBody>
                    <a:bodyPr/>
                    <a:lstStyle/>
                    <a:p>
                      <a:r>
                        <a:rPr lang="en-US" sz="1800" dirty="0">
                          <a:latin typeface="PT Sans"/>
                          <a:cs typeface="PT Sans"/>
                        </a:rPr>
                        <a:t>private</a:t>
                      </a:r>
                      <a:endParaRPr lang="en-US" dirty="0"/>
                    </a:p>
                  </a:txBody>
                  <a:tcPr/>
                </a:tc>
                <a:tc>
                  <a:txBody>
                    <a:bodyPr/>
                    <a:lstStyle/>
                    <a:p>
                      <a:endParaRPr lang="en-US"/>
                    </a:p>
                  </a:txBody>
                  <a:tcPr/>
                </a:tc>
                <a:extLst>
                  <a:ext uri="{0D108BD9-81ED-4DB2-BD59-A6C34878D82A}">
                    <a16:rowId xmlns:a16="http://schemas.microsoft.com/office/drawing/2014/main" val="637276695"/>
                  </a:ext>
                </a:extLst>
              </a:tr>
              <a:tr h="370840">
                <a:tc>
                  <a:txBody>
                    <a:bodyPr/>
                    <a:lstStyle/>
                    <a:p>
                      <a:r>
                        <a:rPr lang="en-US" sz="1800" dirty="0">
                          <a:latin typeface="PT Sans"/>
                          <a:cs typeface="PT Sans"/>
                        </a:rPr>
                        <a:t>critical</a:t>
                      </a:r>
                      <a:endParaRPr lang="en-US" dirty="0"/>
                    </a:p>
                  </a:txBody>
                  <a:tcPr/>
                </a:tc>
                <a:tc>
                  <a:txBody>
                    <a:bodyPr/>
                    <a:lstStyle/>
                    <a:p>
                      <a:r>
                        <a:rPr lang="en-US" sz="1800" dirty="0">
                          <a:latin typeface="PT Sans"/>
                          <a:cs typeface="PT Sans"/>
                        </a:rPr>
                        <a:t>firstprivate</a:t>
                      </a:r>
                      <a:endParaRPr lang="en-US" dirty="0"/>
                    </a:p>
                  </a:txBody>
                  <a:tcPr/>
                </a:tc>
                <a:tc>
                  <a:txBody>
                    <a:bodyPr/>
                    <a:lstStyle/>
                    <a:p>
                      <a:endParaRPr lang="en-US"/>
                    </a:p>
                  </a:txBody>
                  <a:tcPr/>
                </a:tc>
                <a:extLst>
                  <a:ext uri="{0D108BD9-81ED-4DB2-BD59-A6C34878D82A}">
                    <a16:rowId xmlns:a16="http://schemas.microsoft.com/office/drawing/2014/main" val="4151250873"/>
                  </a:ext>
                </a:extLst>
              </a:tr>
              <a:tr h="370840">
                <a:tc>
                  <a:txBody>
                    <a:bodyPr/>
                    <a:lstStyle/>
                    <a:p>
                      <a:endParaRPr lang="en-US"/>
                    </a:p>
                  </a:txBody>
                  <a:tcPr/>
                </a:tc>
                <a:tc>
                  <a:txBody>
                    <a:bodyPr/>
                    <a:lstStyle/>
                    <a:p>
                      <a:r>
                        <a:rPr lang="en-US" sz="1800" dirty="0">
                          <a:latin typeface="PT Sans"/>
                          <a:cs typeface="PT Sans"/>
                        </a:rPr>
                        <a:t>lastprivate</a:t>
                      </a:r>
                      <a:endParaRPr lang="en-US" dirty="0"/>
                    </a:p>
                  </a:txBody>
                  <a:tcPr/>
                </a:tc>
                <a:tc>
                  <a:txBody>
                    <a:bodyPr/>
                    <a:lstStyle/>
                    <a:p>
                      <a:endParaRPr lang="en-US" dirty="0"/>
                    </a:p>
                  </a:txBody>
                  <a:tcPr/>
                </a:tc>
                <a:extLst>
                  <a:ext uri="{0D108BD9-81ED-4DB2-BD59-A6C34878D82A}">
                    <a16:rowId xmlns:a16="http://schemas.microsoft.com/office/drawing/2014/main" val="1868186025"/>
                  </a:ext>
                </a:extLst>
              </a:tr>
            </a:tbl>
          </a:graphicData>
        </a:graphic>
      </p:graphicFrame>
    </p:spTree>
    <p:extLst>
      <p:ext uri="{BB962C8B-B14F-4D97-AF65-F5344CB8AC3E}">
        <p14:creationId xmlns:p14="http://schemas.microsoft.com/office/powerpoint/2010/main" val="2639919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Related Work</a:t>
            </a:r>
          </a:p>
        </p:txBody>
      </p:sp>
      <p:sp>
        <p:nvSpPr>
          <p:cNvPr id="6" name="TextBox 5"/>
          <p:cNvSpPr txBox="1"/>
          <p:nvPr/>
        </p:nvSpPr>
        <p:spPr>
          <a:xfrm>
            <a:off x="404262" y="1003010"/>
            <a:ext cx="8258476" cy="5016758"/>
          </a:xfrm>
          <a:prstGeom prst="rect">
            <a:avLst/>
          </a:prstGeom>
          <a:noFill/>
        </p:spPr>
        <p:txBody>
          <a:bodyPr wrap="square" rtlCol="0">
            <a:spAutoFit/>
          </a:bodyPr>
          <a:lstStyle/>
          <a:p>
            <a:r>
              <a:rPr lang="en-US" sz="2000" dirty="0">
                <a:latin typeface="PT Sans"/>
                <a:cs typeface="PT Sans"/>
              </a:rPr>
              <a:t>Jomp [14]</a:t>
            </a:r>
          </a:p>
          <a:p>
            <a:pPr marL="342900" indent="-342900">
              <a:buFont typeface="Arial" panose="020B0604020202020204" pitchFamily="34" charset="0"/>
              <a:buChar char="•"/>
            </a:pPr>
            <a:r>
              <a:rPr lang="en-US" sz="2000" dirty="0">
                <a:latin typeface="PT Sans"/>
                <a:cs typeface="PT Sans"/>
              </a:rPr>
              <a:t>Released in 2000</a:t>
            </a:r>
          </a:p>
          <a:p>
            <a:pPr marL="342900" indent="-342900">
              <a:buFont typeface="Arial" panose="020B0604020202020204" pitchFamily="34" charset="0"/>
              <a:buChar char="•"/>
            </a:pPr>
            <a:r>
              <a:rPr lang="en-US" sz="2000" dirty="0">
                <a:latin typeface="PT Sans"/>
                <a:cs typeface="PT Sans"/>
              </a:rPr>
              <a:t>Java 1.x and OpenMP version 1.0</a:t>
            </a:r>
          </a:p>
          <a:p>
            <a:pPr marL="342900" indent="-342900">
              <a:buFont typeface="Arial" panose="020B0604020202020204" pitchFamily="34" charset="0"/>
              <a:buChar char="•"/>
            </a:pPr>
            <a:r>
              <a:rPr lang="en-US" sz="2000" dirty="0">
                <a:latin typeface="PT Sans"/>
                <a:cs typeface="PT Sans"/>
              </a:rPr>
              <a:t>Two phase compilation (.</a:t>
            </a:r>
            <a:r>
              <a:rPr lang="en-US" sz="2000" dirty="0" err="1">
                <a:latin typeface="PT Sans"/>
                <a:cs typeface="PT Sans"/>
              </a:rPr>
              <a:t>jomp</a:t>
            </a:r>
            <a:r>
              <a:rPr lang="en-US" sz="2000" dirty="0">
                <a:latin typeface="PT Sans"/>
                <a:cs typeface="PT Sans"/>
              </a:rPr>
              <a:t>      .java      .class)</a:t>
            </a:r>
          </a:p>
          <a:p>
            <a:endParaRPr lang="en-US" sz="2000" dirty="0">
              <a:latin typeface="PT Sans"/>
              <a:cs typeface="PT Sans"/>
            </a:endParaRPr>
          </a:p>
          <a:p>
            <a:r>
              <a:rPr lang="en-US" sz="2000" dirty="0" err="1">
                <a:latin typeface="PT Sans"/>
                <a:cs typeface="PT Sans"/>
              </a:rPr>
              <a:t>Pyjama</a:t>
            </a:r>
            <a:r>
              <a:rPr lang="en-US" sz="2000" dirty="0">
                <a:latin typeface="PT Sans"/>
                <a:cs typeface="PT Sans"/>
              </a:rPr>
              <a:t> [15]</a:t>
            </a:r>
          </a:p>
          <a:p>
            <a:pPr marL="342900" indent="-342900">
              <a:buFont typeface="Arial" panose="020B0604020202020204" pitchFamily="34" charset="0"/>
              <a:buChar char="•"/>
            </a:pPr>
            <a:r>
              <a:rPr lang="en-US" sz="2000" dirty="0">
                <a:latin typeface="PT Sans"/>
                <a:cs typeface="PT Sans"/>
              </a:rPr>
              <a:t>Released in 2013</a:t>
            </a:r>
          </a:p>
          <a:p>
            <a:pPr marL="342900" indent="-342900">
              <a:buFont typeface="Arial" panose="020B0604020202020204" pitchFamily="34" charset="0"/>
              <a:buChar char="•"/>
            </a:pPr>
            <a:r>
              <a:rPr lang="en-US" sz="2000" dirty="0">
                <a:latin typeface="PT Sans"/>
                <a:cs typeface="PT Sans"/>
              </a:rPr>
              <a:t>Java 7 and OpenMP 4.x</a:t>
            </a:r>
          </a:p>
          <a:p>
            <a:pPr marL="342900" indent="-342900">
              <a:buFont typeface="Arial" panose="020B0604020202020204" pitchFamily="34" charset="0"/>
              <a:buChar char="•"/>
            </a:pPr>
            <a:r>
              <a:rPr lang="en-US" sz="2000" dirty="0">
                <a:latin typeface="PT Sans"/>
                <a:cs typeface="PT Sans"/>
              </a:rPr>
              <a:t>Two phases combined to single application (.java      .class)</a:t>
            </a:r>
          </a:p>
          <a:p>
            <a:pPr marL="342900" indent="-342900">
              <a:buFont typeface="Arial" panose="020B0604020202020204" pitchFamily="34" charset="0"/>
              <a:buChar char="•"/>
            </a:pPr>
            <a:endParaRPr lang="en-US" sz="2000" dirty="0">
              <a:latin typeface="PT Sans"/>
              <a:cs typeface="PT Sans"/>
            </a:endParaRPr>
          </a:p>
          <a:p>
            <a:r>
              <a:rPr lang="en-US" sz="2000" dirty="0">
                <a:latin typeface="PT Sans"/>
                <a:cs typeface="PT Sans"/>
              </a:rPr>
              <a:t>Omp4J [16]</a:t>
            </a:r>
          </a:p>
          <a:p>
            <a:pPr marL="342900" indent="-342900">
              <a:buFont typeface="Arial" panose="020B0604020202020204" pitchFamily="34" charset="0"/>
              <a:buChar char="•"/>
            </a:pPr>
            <a:r>
              <a:rPr lang="en-US" sz="2000" dirty="0">
                <a:latin typeface="PT Sans"/>
                <a:cs typeface="PT Sans"/>
              </a:rPr>
              <a:t>Released in 2015</a:t>
            </a:r>
          </a:p>
          <a:p>
            <a:pPr marL="342900" indent="-342900">
              <a:buFont typeface="Arial" panose="020B0604020202020204" pitchFamily="34" charset="0"/>
              <a:buChar char="•"/>
            </a:pPr>
            <a:r>
              <a:rPr lang="en-US" sz="2000" dirty="0">
                <a:latin typeface="PT Sans"/>
                <a:cs typeface="PT Sans"/>
              </a:rPr>
              <a:t>Java 8 and OpenMP 4.x</a:t>
            </a:r>
          </a:p>
          <a:p>
            <a:pPr marL="342900" indent="-342900">
              <a:buFont typeface="Arial" panose="020B0604020202020204" pitchFamily="34" charset="0"/>
              <a:buChar char="•"/>
            </a:pPr>
            <a:r>
              <a:rPr lang="en-US" sz="2000" dirty="0">
                <a:latin typeface="PT Sans"/>
                <a:cs typeface="PT Sans"/>
              </a:rPr>
              <a:t>Similar to Pyjama</a:t>
            </a:r>
          </a:p>
          <a:p>
            <a:pPr marL="342900" indent="-342900">
              <a:buFont typeface="Arial" panose="020B0604020202020204" pitchFamily="34" charset="0"/>
              <a:buChar char="•"/>
            </a:pPr>
            <a:r>
              <a:rPr lang="en-US" sz="2000" dirty="0">
                <a:latin typeface="PT Sans"/>
                <a:cs typeface="PT Sans"/>
              </a:rPr>
              <a:t>No runtime library</a:t>
            </a:r>
          </a:p>
          <a:p>
            <a:pPr marL="342900" indent="-342900">
              <a:buFont typeface="Arial" panose="020B0604020202020204" pitchFamily="34" charset="0"/>
              <a:buChar char="•"/>
            </a:pPr>
            <a:endParaRPr lang="en-US" sz="2000" dirty="0">
              <a:latin typeface="PT Sans"/>
              <a:cs typeface="PT Sans"/>
            </a:endParaRPr>
          </a:p>
        </p:txBody>
      </p:sp>
      <p:sp>
        <p:nvSpPr>
          <p:cNvPr id="2" name="Right Arrow 1">
            <a:extLst>
              <a:ext uri="{FF2B5EF4-FFF2-40B4-BE49-F238E27FC236}">
                <a16:creationId xmlns:a16="http://schemas.microsoft.com/office/drawing/2014/main" id="{B84DCB28-C330-1A45-A0B6-9E74D7AAC0EA}"/>
              </a:ext>
            </a:extLst>
          </p:cNvPr>
          <p:cNvSpPr/>
          <p:nvPr/>
        </p:nvSpPr>
        <p:spPr>
          <a:xfrm>
            <a:off x="4195543" y="2052858"/>
            <a:ext cx="224058"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ight Arrow 4">
            <a:extLst>
              <a:ext uri="{FF2B5EF4-FFF2-40B4-BE49-F238E27FC236}">
                <a16:creationId xmlns:a16="http://schemas.microsoft.com/office/drawing/2014/main" id="{EABB5C60-5E42-554D-840F-D9B43ACAF14C}"/>
              </a:ext>
            </a:extLst>
          </p:cNvPr>
          <p:cNvSpPr/>
          <p:nvPr/>
        </p:nvSpPr>
        <p:spPr>
          <a:xfrm>
            <a:off x="5093794" y="2052858"/>
            <a:ext cx="224058"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703B2A40-0C2F-3843-9115-F52D87E9CCE6}"/>
              </a:ext>
            </a:extLst>
          </p:cNvPr>
          <p:cNvSpPr/>
          <p:nvPr/>
        </p:nvSpPr>
        <p:spPr>
          <a:xfrm>
            <a:off x="6258493" y="3578505"/>
            <a:ext cx="224058"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32253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Design</a:t>
            </a:r>
          </a:p>
        </p:txBody>
      </p:sp>
      <p:sp>
        <p:nvSpPr>
          <p:cNvPr id="6" name="TextBox 5"/>
          <p:cNvSpPr txBox="1"/>
          <p:nvPr/>
        </p:nvSpPr>
        <p:spPr>
          <a:xfrm>
            <a:off x="513494" y="1003010"/>
            <a:ext cx="8231058" cy="3170099"/>
          </a:xfrm>
          <a:prstGeom prst="rect">
            <a:avLst/>
          </a:prstGeom>
          <a:noFill/>
        </p:spPr>
        <p:txBody>
          <a:bodyPr wrap="square" rtlCol="0">
            <a:spAutoFit/>
          </a:bodyPr>
          <a:lstStyle/>
          <a:p>
            <a:pPr>
              <a:spcAft>
                <a:spcPts val="2400"/>
              </a:spcAft>
            </a:pPr>
            <a:r>
              <a:rPr lang="en-US" sz="2400" dirty="0">
                <a:latin typeface="PT Sans"/>
                <a:cs typeface="PT Sans"/>
              </a:rPr>
              <a:t>Design Goals</a:t>
            </a:r>
          </a:p>
          <a:p>
            <a:pPr marL="342900" indent="-342900">
              <a:spcAft>
                <a:spcPts val="2400"/>
              </a:spcAft>
              <a:buFont typeface="Arial" panose="020B0604020202020204" pitchFamily="34" charset="0"/>
              <a:buChar char="•"/>
            </a:pPr>
            <a:r>
              <a:rPr lang="en-US" sz="2400" dirty="0">
                <a:latin typeface="PT Sans"/>
                <a:cs typeface="PT Sans"/>
              </a:rPr>
              <a:t>Easy to use</a:t>
            </a:r>
          </a:p>
          <a:p>
            <a:pPr marL="342900" indent="-342900">
              <a:spcAft>
                <a:spcPts val="2400"/>
              </a:spcAft>
              <a:buFont typeface="Arial" panose="020B0604020202020204" pitchFamily="34" charset="0"/>
              <a:buChar char="•"/>
            </a:pPr>
            <a:r>
              <a:rPr lang="en-US" sz="2400" dirty="0">
                <a:latin typeface="PT Sans"/>
                <a:cs typeface="PT Sans"/>
              </a:rPr>
              <a:t>Provide helpful error messages for debugging</a:t>
            </a:r>
          </a:p>
          <a:p>
            <a:pPr marL="342900" indent="-342900">
              <a:spcAft>
                <a:spcPts val="2400"/>
              </a:spcAft>
              <a:buFont typeface="Arial" panose="020B0604020202020204" pitchFamily="34" charset="0"/>
              <a:buChar char="•"/>
            </a:pPr>
            <a:r>
              <a:rPr lang="en-US" sz="2400" dirty="0">
                <a:latin typeface="PT Sans"/>
                <a:cs typeface="PT Sans"/>
              </a:rPr>
              <a:t>Integrate with IDEs</a:t>
            </a:r>
          </a:p>
          <a:p>
            <a:pPr marL="342900" indent="-342900">
              <a:spcAft>
                <a:spcPts val="2400"/>
              </a:spcAft>
              <a:buFont typeface="Arial" panose="020B0604020202020204" pitchFamily="34" charset="0"/>
              <a:buChar char="•"/>
            </a:pPr>
            <a:r>
              <a:rPr lang="en-US" sz="2400" dirty="0">
                <a:latin typeface="PT Sans"/>
                <a:cs typeface="PT Sans"/>
              </a:rPr>
              <a:t>Following original OpenMP syntax/style</a:t>
            </a:r>
          </a:p>
        </p:txBody>
      </p:sp>
    </p:spTree>
    <p:extLst>
      <p:ext uri="{BB962C8B-B14F-4D97-AF65-F5344CB8AC3E}">
        <p14:creationId xmlns:p14="http://schemas.microsoft.com/office/powerpoint/2010/main" val="2454013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Python-Related Obstacles</a:t>
            </a:r>
          </a:p>
        </p:txBody>
      </p:sp>
      <p:sp>
        <p:nvSpPr>
          <p:cNvPr id="6" name="TextBox 5"/>
          <p:cNvSpPr txBox="1"/>
          <p:nvPr/>
        </p:nvSpPr>
        <p:spPr>
          <a:xfrm>
            <a:off x="911775" y="2466906"/>
            <a:ext cx="2711769" cy="830997"/>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GIL (Global Interpreter Lock)</a:t>
            </a:r>
          </a:p>
        </p:txBody>
      </p:sp>
      <p:sp>
        <p:nvSpPr>
          <p:cNvPr id="9" name="TextBox 8">
            <a:extLst>
              <a:ext uri="{FF2B5EF4-FFF2-40B4-BE49-F238E27FC236}">
                <a16:creationId xmlns:a16="http://schemas.microsoft.com/office/drawing/2014/main" id="{B9057B59-A2AB-43C1-86AE-5CAA495120BC}"/>
              </a:ext>
            </a:extLst>
          </p:cNvPr>
          <p:cNvSpPr txBox="1"/>
          <p:nvPr/>
        </p:nvSpPr>
        <p:spPr>
          <a:xfrm>
            <a:off x="911775" y="2005241"/>
            <a:ext cx="1487975" cy="461665"/>
          </a:xfrm>
          <a:prstGeom prst="rect">
            <a:avLst/>
          </a:prstGeom>
          <a:noFill/>
        </p:spPr>
        <p:txBody>
          <a:bodyPr wrap="square" rtlCol="0">
            <a:spAutoFit/>
          </a:bodyPr>
          <a:lstStyle/>
          <a:p>
            <a:pPr>
              <a:spcAft>
                <a:spcPts val="2400"/>
              </a:spcAft>
            </a:pPr>
            <a:r>
              <a:rPr lang="en-US" sz="2400" b="1" dirty="0">
                <a:latin typeface="PT Sans"/>
                <a:cs typeface="PT Sans"/>
              </a:rPr>
              <a:t>Problem</a:t>
            </a:r>
          </a:p>
        </p:txBody>
      </p:sp>
      <p:pic>
        <p:nvPicPr>
          <p:cNvPr id="22" name="Picture 21" descr="Icon&#10;&#10;Description automatically generated">
            <a:extLst>
              <a:ext uri="{FF2B5EF4-FFF2-40B4-BE49-F238E27FC236}">
                <a16:creationId xmlns:a16="http://schemas.microsoft.com/office/drawing/2014/main" id="{4BA4CA9A-365A-5B4A-8C40-159B9AB14A67}"/>
              </a:ext>
            </a:extLst>
          </p:cNvPr>
          <p:cNvPicPr>
            <a:picLocks noChangeAspect="1"/>
          </p:cNvPicPr>
          <p:nvPr/>
        </p:nvPicPr>
        <p:blipFill>
          <a:blip r:embed="rId4"/>
          <a:stretch>
            <a:fillRect/>
          </a:stretch>
        </p:blipFill>
        <p:spPr>
          <a:xfrm>
            <a:off x="3746320" y="3975594"/>
            <a:ext cx="1514708" cy="1795788"/>
          </a:xfrm>
          <a:prstGeom prst="rect">
            <a:avLst/>
          </a:prstGeom>
        </p:spPr>
      </p:pic>
      <p:sp>
        <p:nvSpPr>
          <p:cNvPr id="23" name="Arrow: Right 1">
            <a:extLst>
              <a:ext uri="{FF2B5EF4-FFF2-40B4-BE49-F238E27FC236}">
                <a16:creationId xmlns:a16="http://schemas.microsoft.com/office/drawing/2014/main" id="{5EC5AC52-1CCA-C247-B37A-2A3F5B9A4223}"/>
              </a:ext>
            </a:extLst>
          </p:cNvPr>
          <p:cNvSpPr/>
          <p:nvPr/>
        </p:nvSpPr>
        <p:spPr>
          <a:xfrm>
            <a:off x="3953250" y="2651573"/>
            <a:ext cx="1237500" cy="4616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F72D1FCE-15A5-3940-B678-5C5F9061635D}"/>
              </a:ext>
            </a:extLst>
          </p:cNvPr>
          <p:cNvSpPr txBox="1"/>
          <p:nvPr/>
        </p:nvSpPr>
        <p:spPr>
          <a:xfrm>
            <a:off x="5520456" y="2651573"/>
            <a:ext cx="2883044" cy="461665"/>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Jython Interpreter</a:t>
            </a:r>
          </a:p>
        </p:txBody>
      </p:sp>
      <p:sp>
        <p:nvSpPr>
          <p:cNvPr id="25" name="TextBox 24">
            <a:extLst>
              <a:ext uri="{FF2B5EF4-FFF2-40B4-BE49-F238E27FC236}">
                <a16:creationId xmlns:a16="http://schemas.microsoft.com/office/drawing/2014/main" id="{175747E7-4000-A945-B648-3669AE9C8E9A}"/>
              </a:ext>
            </a:extLst>
          </p:cNvPr>
          <p:cNvSpPr txBox="1"/>
          <p:nvPr/>
        </p:nvSpPr>
        <p:spPr>
          <a:xfrm>
            <a:off x="5520456" y="2005241"/>
            <a:ext cx="1496257" cy="461665"/>
          </a:xfrm>
          <a:prstGeom prst="rect">
            <a:avLst/>
          </a:prstGeom>
          <a:noFill/>
        </p:spPr>
        <p:txBody>
          <a:bodyPr wrap="square" rtlCol="0">
            <a:spAutoFit/>
          </a:bodyPr>
          <a:lstStyle/>
          <a:p>
            <a:pPr>
              <a:spcAft>
                <a:spcPts val="2400"/>
              </a:spcAft>
            </a:pPr>
            <a:r>
              <a:rPr lang="en-US" sz="2400" b="1" dirty="0">
                <a:latin typeface="PT Sans"/>
                <a:cs typeface="PT Sans"/>
              </a:rPr>
              <a:t>Solution</a:t>
            </a:r>
          </a:p>
        </p:txBody>
      </p:sp>
    </p:spTree>
    <p:extLst>
      <p:ext uri="{BB962C8B-B14F-4D97-AF65-F5344CB8AC3E}">
        <p14:creationId xmlns:p14="http://schemas.microsoft.com/office/powerpoint/2010/main" val="1861620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Python-Related Obstacles</a:t>
            </a:r>
          </a:p>
        </p:txBody>
      </p:sp>
      <p:sp>
        <p:nvSpPr>
          <p:cNvPr id="6" name="TextBox 5"/>
          <p:cNvSpPr txBox="1"/>
          <p:nvPr/>
        </p:nvSpPr>
        <p:spPr>
          <a:xfrm>
            <a:off x="911775" y="2651573"/>
            <a:ext cx="2711769" cy="461665"/>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Data Structures</a:t>
            </a:r>
          </a:p>
        </p:txBody>
      </p:sp>
      <p:sp>
        <p:nvSpPr>
          <p:cNvPr id="9" name="TextBox 8">
            <a:extLst>
              <a:ext uri="{FF2B5EF4-FFF2-40B4-BE49-F238E27FC236}">
                <a16:creationId xmlns:a16="http://schemas.microsoft.com/office/drawing/2014/main" id="{B9057B59-A2AB-43C1-86AE-5CAA495120BC}"/>
              </a:ext>
            </a:extLst>
          </p:cNvPr>
          <p:cNvSpPr txBox="1"/>
          <p:nvPr/>
        </p:nvSpPr>
        <p:spPr>
          <a:xfrm>
            <a:off x="911775" y="2005241"/>
            <a:ext cx="1487975" cy="461665"/>
          </a:xfrm>
          <a:prstGeom prst="rect">
            <a:avLst/>
          </a:prstGeom>
          <a:noFill/>
        </p:spPr>
        <p:txBody>
          <a:bodyPr wrap="square" rtlCol="0">
            <a:spAutoFit/>
          </a:bodyPr>
          <a:lstStyle/>
          <a:p>
            <a:pPr>
              <a:spcAft>
                <a:spcPts val="2400"/>
              </a:spcAft>
            </a:pPr>
            <a:r>
              <a:rPr lang="en-US" sz="2400" b="1" dirty="0">
                <a:latin typeface="PT Sans"/>
                <a:cs typeface="PT Sans"/>
              </a:rPr>
              <a:t>Problem</a:t>
            </a:r>
          </a:p>
        </p:txBody>
      </p:sp>
      <p:sp>
        <p:nvSpPr>
          <p:cNvPr id="23" name="Arrow: Right 1">
            <a:extLst>
              <a:ext uri="{FF2B5EF4-FFF2-40B4-BE49-F238E27FC236}">
                <a16:creationId xmlns:a16="http://schemas.microsoft.com/office/drawing/2014/main" id="{5EC5AC52-1CCA-C247-B37A-2A3F5B9A4223}"/>
              </a:ext>
            </a:extLst>
          </p:cNvPr>
          <p:cNvSpPr/>
          <p:nvPr/>
        </p:nvSpPr>
        <p:spPr>
          <a:xfrm>
            <a:off x="3953250" y="2651573"/>
            <a:ext cx="1237500" cy="4616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F72D1FCE-15A5-3940-B678-5C5F9061635D}"/>
              </a:ext>
            </a:extLst>
          </p:cNvPr>
          <p:cNvSpPr txBox="1"/>
          <p:nvPr/>
        </p:nvSpPr>
        <p:spPr>
          <a:xfrm>
            <a:off x="5515408" y="2466906"/>
            <a:ext cx="2883044" cy="830997"/>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err="1">
                <a:latin typeface="PT Sans"/>
                <a:cs typeface="PT Sans"/>
              </a:rPr>
              <a:t>jarray.array</a:t>
            </a:r>
            <a:r>
              <a:rPr lang="en-US" sz="2400" dirty="0">
                <a:latin typeface="PT Sans"/>
                <a:cs typeface="PT Sans"/>
              </a:rPr>
              <a:t> &amp; </a:t>
            </a:r>
            <a:r>
              <a:rPr lang="en-US" sz="2400" dirty="0" err="1">
                <a:latin typeface="PT Sans"/>
                <a:cs typeface="PT Sans"/>
              </a:rPr>
              <a:t>jarray.zeros</a:t>
            </a:r>
            <a:endParaRPr lang="en-US" sz="2400" dirty="0">
              <a:latin typeface="PT Sans"/>
              <a:cs typeface="PT Sans"/>
            </a:endParaRPr>
          </a:p>
        </p:txBody>
      </p:sp>
      <p:sp>
        <p:nvSpPr>
          <p:cNvPr id="25" name="TextBox 24">
            <a:extLst>
              <a:ext uri="{FF2B5EF4-FFF2-40B4-BE49-F238E27FC236}">
                <a16:creationId xmlns:a16="http://schemas.microsoft.com/office/drawing/2014/main" id="{175747E7-4000-A945-B648-3669AE9C8E9A}"/>
              </a:ext>
            </a:extLst>
          </p:cNvPr>
          <p:cNvSpPr txBox="1"/>
          <p:nvPr/>
        </p:nvSpPr>
        <p:spPr>
          <a:xfrm>
            <a:off x="5520456" y="2005241"/>
            <a:ext cx="1496257" cy="461665"/>
          </a:xfrm>
          <a:prstGeom prst="rect">
            <a:avLst/>
          </a:prstGeom>
          <a:noFill/>
        </p:spPr>
        <p:txBody>
          <a:bodyPr wrap="square" rtlCol="0">
            <a:spAutoFit/>
          </a:bodyPr>
          <a:lstStyle/>
          <a:p>
            <a:pPr>
              <a:spcAft>
                <a:spcPts val="2400"/>
              </a:spcAft>
            </a:pPr>
            <a:r>
              <a:rPr lang="en-US" sz="2400" b="1" dirty="0">
                <a:latin typeface="PT Sans"/>
                <a:cs typeface="PT Sans"/>
              </a:rPr>
              <a:t>Solution</a:t>
            </a:r>
          </a:p>
        </p:txBody>
      </p:sp>
      <p:pic>
        <p:nvPicPr>
          <p:cNvPr id="3" name="Picture 2" descr="A picture containing text&#10;&#10;Description automatically generated">
            <a:extLst>
              <a:ext uri="{FF2B5EF4-FFF2-40B4-BE49-F238E27FC236}">
                <a16:creationId xmlns:a16="http://schemas.microsoft.com/office/drawing/2014/main" id="{0A8B1B29-9D8D-AC46-8361-3E464BA033E0}"/>
              </a:ext>
            </a:extLst>
          </p:cNvPr>
          <p:cNvPicPr>
            <a:picLocks noChangeAspect="1"/>
          </p:cNvPicPr>
          <p:nvPr/>
        </p:nvPicPr>
        <p:blipFill>
          <a:blip r:embed="rId4"/>
          <a:stretch>
            <a:fillRect/>
          </a:stretch>
        </p:blipFill>
        <p:spPr>
          <a:xfrm>
            <a:off x="2517281" y="4173665"/>
            <a:ext cx="4109437" cy="1247187"/>
          </a:xfrm>
          <a:prstGeom prst="rect">
            <a:avLst/>
          </a:prstGeom>
        </p:spPr>
      </p:pic>
    </p:spTree>
    <p:extLst>
      <p:ext uri="{BB962C8B-B14F-4D97-AF65-F5344CB8AC3E}">
        <p14:creationId xmlns:p14="http://schemas.microsoft.com/office/powerpoint/2010/main" val="1526609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Python-Related Obstacles</a:t>
            </a:r>
          </a:p>
        </p:txBody>
      </p:sp>
      <p:sp>
        <p:nvSpPr>
          <p:cNvPr id="6" name="TextBox 5"/>
          <p:cNvSpPr txBox="1"/>
          <p:nvPr/>
        </p:nvSpPr>
        <p:spPr>
          <a:xfrm>
            <a:off x="1857011" y="2548628"/>
            <a:ext cx="1431753" cy="461665"/>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Scope</a:t>
            </a:r>
          </a:p>
        </p:txBody>
      </p:sp>
      <p:sp>
        <p:nvSpPr>
          <p:cNvPr id="9" name="TextBox 8">
            <a:extLst>
              <a:ext uri="{FF2B5EF4-FFF2-40B4-BE49-F238E27FC236}">
                <a16:creationId xmlns:a16="http://schemas.microsoft.com/office/drawing/2014/main" id="{B9057B59-A2AB-43C1-86AE-5CAA495120BC}"/>
              </a:ext>
            </a:extLst>
          </p:cNvPr>
          <p:cNvSpPr txBox="1"/>
          <p:nvPr/>
        </p:nvSpPr>
        <p:spPr>
          <a:xfrm>
            <a:off x="1857011" y="1902296"/>
            <a:ext cx="1487975" cy="461665"/>
          </a:xfrm>
          <a:prstGeom prst="rect">
            <a:avLst/>
          </a:prstGeom>
          <a:noFill/>
        </p:spPr>
        <p:txBody>
          <a:bodyPr wrap="square" rtlCol="0">
            <a:spAutoFit/>
          </a:bodyPr>
          <a:lstStyle/>
          <a:p>
            <a:pPr>
              <a:spcAft>
                <a:spcPts val="2400"/>
              </a:spcAft>
            </a:pPr>
            <a:r>
              <a:rPr lang="en-US" sz="2400" b="1" dirty="0">
                <a:latin typeface="PT Sans"/>
                <a:cs typeface="PT Sans"/>
              </a:rPr>
              <a:t>Problem</a:t>
            </a:r>
          </a:p>
        </p:txBody>
      </p:sp>
      <p:sp>
        <p:nvSpPr>
          <p:cNvPr id="23" name="Arrow: Right 1">
            <a:extLst>
              <a:ext uri="{FF2B5EF4-FFF2-40B4-BE49-F238E27FC236}">
                <a16:creationId xmlns:a16="http://schemas.microsoft.com/office/drawing/2014/main" id="{5EC5AC52-1CCA-C247-B37A-2A3F5B9A4223}"/>
              </a:ext>
            </a:extLst>
          </p:cNvPr>
          <p:cNvSpPr/>
          <p:nvPr/>
        </p:nvSpPr>
        <p:spPr>
          <a:xfrm>
            <a:off x="3674691" y="2548628"/>
            <a:ext cx="1237500" cy="4616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F72D1FCE-15A5-3940-B678-5C5F9061635D}"/>
              </a:ext>
            </a:extLst>
          </p:cNvPr>
          <p:cNvSpPr txBox="1"/>
          <p:nvPr/>
        </p:nvSpPr>
        <p:spPr>
          <a:xfrm>
            <a:off x="5236849" y="2363961"/>
            <a:ext cx="2883044" cy="830997"/>
          </a:xfrm>
          <a:prstGeom prst="rect">
            <a:avLst/>
          </a:prstGeom>
          <a:noFill/>
          <a:ln>
            <a:noFill/>
          </a:ln>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Modify Python syntax</a:t>
            </a:r>
          </a:p>
        </p:txBody>
      </p:sp>
      <p:sp>
        <p:nvSpPr>
          <p:cNvPr id="25" name="TextBox 24">
            <a:extLst>
              <a:ext uri="{FF2B5EF4-FFF2-40B4-BE49-F238E27FC236}">
                <a16:creationId xmlns:a16="http://schemas.microsoft.com/office/drawing/2014/main" id="{175747E7-4000-A945-B648-3669AE9C8E9A}"/>
              </a:ext>
            </a:extLst>
          </p:cNvPr>
          <p:cNvSpPr txBox="1"/>
          <p:nvPr/>
        </p:nvSpPr>
        <p:spPr>
          <a:xfrm>
            <a:off x="5241897" y="1902296"/>
            <a:ext cx="1496257" cy="461665"/>
          </a:xfrm>
          <a:prstGeom prst="rect">
            <a:avLst/>
          </a:prstGeom>
          <a:noFill/>
        </p:spPr>
        <p:txBody>
          <a:bodyPr wrap="square" rtlCol="0">
            <a:spAutoFit/>
          </a:bodyPr>
          <a:lstStyle/>
          <a:p>
            <a:pPr>
              <a:spcAft>
                <a:spcPts val="2400"/>
              </a:spcAft>
            </a:pPr>
            <a:r>
              <a:rPr lang="en-US" sz="2400" b="1" dirty="0">
                <a:latin typeface="PT Sans"/>
                <a:cs typeface="PT Sans"/>
              </a:rPr>
              <a:t>Solution</a:t>
            </a:r>
          </a:p>
        </p:txBody>
      </p:sp>
      <p:pic>
        <p:nvPicPr>
          <p:cNvPr id="14" name="Picture 13" descr="Graphical user interface&#10;&#10;Description automatically generated with medium confidence">
            <a:extLst>
              <a:ext uri="{FF2B5EF4-FFF2-40B4-BE49-F238E27FC236}">
                <a16:creationId xmlns:a16="http://schemas.microsoft.com/office/drawing/2014/main" id="{E9F96D2D-BB9D-D644-A64B-5EA2BABFA73A}"/>
              </a:ext>
            </a:extLst>
          </p:cNvPr>
          <p:cNvPicPr>
            <a:picLocks noChangeAspect="1"/>
          </p:cNvPicPr>
          <p:nvPr/>
        </p:nvPicPr>
        <p:blipFill>
          <a:blip r:embed="rId4"/>
          <a:stretch>
            <a:fillRect/>
          </a:stretch>
        </p:blipFill>
        <p:spPr>
          <a:xfrm>
            <a:off x="659163" y="4432620"/>
            <a:ext cx="4178384" cy="877616"/>
          </a:xfrm>
          <a:prstGeom prst="rect">
            <a:avLst/>
          </a:prstGeom>
        </p:spPr>
      </p:pic>
      <p:sp>
        <p:nvSpPr>
          <p:cNvPr id="15" name="TextBox 14">
            <a:extLst>
              <a:ext uri="{FF2B5EF4-FFF2-40B4-BE49-F238E27FC236}">
                <a16:creationId xmlns:a16="http://schemas.microsoft.com/office/drawing/2014/main" id="{19709029-D1C9-C544-B8C1-61B953481ACC}"/>
              </a:ext>
            </a:extLst>
          </p:cNvPr>
          <p:cNvSpPr txBox="1"/>
          <p:nvPr/>
        </p:nvSpPr>
        <p:spPr>
          <a:xfrm>
            <a:off x="2096414" y="4063287"/>
            <a:ext cx="651941" cy="369332"/>
          </a:xfrm>
          <a:prstGeom prst="rect">
            <a:avLst/>
          </a:prstGeom>
          <a:noFill/>
        </p:spPr>
        <p:txBody>
          <a:bodyPr wrap="square" rtlCol="0">
            <a:spAutoFit/>
          </a:bodyPr>
          <a:lstStyle/>
          <a:p>
            <a:pPr algn="ctr"/>
            <a:r>
              <a:rPr lang="en-US" dirty="0"/>
              <a:t>C++</a:t>
            </a:r>
          </a:p>
        </p:txBody>
      </p:sp>
      <p:sp>
        <p:nvSpPr>
          <p:cNvPr id="20" name="TextBox 19">
            <a:extLst>
              <a:ext uri="{FF2B5EF4-FFF2-40B4-BE49-F238E27FC236}">
                <a16:creationId xmlns:a16="http://schemas.microsoft.com/office/drawing/2014/main" id="{A80AEF00-1D92-8241-9447-A702360AEA5B}"/>
              </a:ext>
            </a:extLst>
          </p:cNvPr>
          <p:cNvSpPr txBox="1"/>
          <p:nvPr/>
        </p:nvSpPr>
        <p:spPr>
          <a:xfrm>
            <a:off x="6395646" y="4063288"/>
            <a:ext cx="999907" cy="369332"/>
          </a:xfrm>
          <a:prstGeom prst="rect">
            <a:avLst/>
          </a:prstGeom>
          <a:noFill/>
        </p:spPr>
        <p:txBody>
          <a:bodyPr wrap="square" rtlCol="0">
            <a:spAutoFit/>
          </a:bodyPr>
          <a:lstStyle/>
          <a:p>
            <a:pPr algn="ctr"/>
            <a:r>
              <a:rPr lang="en-US" dirty="0"/>
              <a:t>Python</a:t>
            </a:r>
          </a:p>
        </p:txBody>
      </p:sp>
      <p:sp>
        <p:nvSpPr>
          <p:cNvPr id="16" name="Right Arrow 15">
            <a:extLst>
              <a:ext uri="{FF2B5EF4-FFF2-40B4-BE49-F238E27FC236}">
                <a16:creationId xmlns:a16="http://schemas.microsoft.com/office/drawing/2014/main" id="{776E3C9E-0F85-3C4D-9DFC-8C2DABC58176}"/>
              </a:ext>
            </a:extLst>
          </p:cNvPr>
          <p:cNvSpPr/>
          <p:nvPr/>
        </p:nvSpPr>
        <p:spPr>
          <a:xfrm rot="19511140">
            <a:off x="377820" y="4737368"/>
            <a:ext cx="260392"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230848F8-82CA-DE4B-8591-9BC3D9AC92B8}"/>
              </a:ext>
            </a:extLst>
          </p:cNvPr>
          <p:cNvSpPr/>
          <p:nvPr/>
        </p:nvSpPr>
        <p:spPr>
          <a:xfrm rot="2123320">
            <a:off x="362970" y="5020864"/>
            <a:ext cx="260392"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ight Arrow 25">
            <a:extLst>
              <a:ext uri="{FF2B5EF4-FFF2-40B4-BE49-F238E27FC236}">
                <a16:creationId xmlns:a16="http://schemas.microsoft.com/office/drawing/2014/main" id="{67802052-6B70-EF4F-B954-7D776151D1D5}"/>
              </a:ext>
            </a:extLst>
          </p:cNvPr>
          <p:cNvSpPr/>
          <p:nvPr/>
        </p:nvSpPr>
        <p:spPr>
          <a:xfrm rot="16200000">
            <a:off x="5466961" y="5039734"/>
            <a:ext cx="260392" cy="16350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4B1E893-7D49-CF4B-820F-B746DFE8BCDB}"/>
              </a:ext>
            </a:extLst>
          </p:cNvPr>
          <p:cNvSpPr txBox="1"/>
          <p:nvPr/>
        </p:nvSpPr>
        <p:spPr>
          <a:xfrm>
            <a:off x="5678908" y="5121484"/>
            <a:ext cx="2282267" cy="646331"/>
          </a:xfrm>
          <a:prstGeom prst="rect">
            <a:avLst/>
          </a:prstGeom>
          <a:noFill/>
        </p:spPr>
        <p:txBody>
          <a:bodyPr wrap="square" rtlCol="0">
            <a:spAutoFit/>
          </a:bodyPr>
          <a:lstStyle/>
          <a:p>
            <a:r>
              <a:rPr lang="en-US" dirty="0">
                <a:solidFill>
                  <a:srgbClr val="FF0000"/>
                </a:solidFill>
              </a:rPr>
              <a:t>*Breaks compatibility with standard Python</a:t>
            </a:r>
          </a:p>
        </p:txBody>
      </p:sp>
      <p:pic>
        <p:nvPicPr>
          <p:cNvPr id="27" name="Picture 26" descr="A picture containing text&#10;&#10;Description automatically generated">
            <a:extLst>
              <a:ext uri="{FF2B5EF4-FFF2-40B4-BE49-F238E27FC236}">
                <a16:creationId xmlns:a16="http://schemas.microsoft.com/office/drawing/2014/main" id="{489EF0BA-B66A-3242-829B-8880457D367D}"/>
              </a:ext>
            </a:extLst>
          </p:cNvPr>
          <p:cNvPicPr>
            <a:picLocks noChangeAspect="1"/>
          </p:cNvPicPr>
          <p:nvPr/>
        </p:nvPicPr>
        <p:blipFill>
          <a:blip r:embed="rId5"/>
          <a:stretch>
            <a:fillRect/>
          </a:stretch>
        </p:blipFill>
        <p:spPr>
          <a:xfrm>
            <a:off x="5236849" y="4432619"/>
            <a:ext cx="3161053" cy="527949"/>
          </a:xfrm>
          <a:prstGeom prst="rect">
            <a:avLst/>
          </a:prstGeom>
        </p:spPr>
      </p:pic>
    </p:spTree>
    <p:extLst>
      <p:ext uri="{BB962C8B-B14F-4D97-AF65-F5344CB8AC3E}">
        <p14:creationId xmlns:p14="http://schemas.microsoft.com/office/powerpoint/2010/main" val="1638436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Software Architecture</a:t>
            </a:r>
          </a:p>
        </p:txBody>
      </p:sp>
      <p:pic>
        <p:nvPicPr>
          <p:cNvPr id="5" name="Picture 4" descr="Diagram&#10;&#10;Description automatically generated">
            <a:extLst>
              <a:ext uri="{FF2B5EF4-FFF2-40B4-BE49-F238E27FC236}">
                <a16:creationId xmlns:a16="http://schemas.microsoft.com/office/drawing/2014/main" id="{CA22188E-4EB3-F845-8206-344A9F2EB697}"/>
              </a:ext>
            </a:extLst>
          </p:cNvPr>
          <p:cNvPicPr>
            <a:picLocks noChangeAspect="1"/>
          </p:cNvPicPr>
          <p:nvPr/>
        </p:nvPicPr>
        <p:blipFill>
          <a:blip r:embed="rId4"/>
          <a:stretch>
            <a:fillRect/>
          </a:stretch>
        </p:blipFill>
        <p:spPr>
          <a:xfrm>
            <a:off x="1871189" y="3687863"/>
            <a:ext cx="5652762" cy="2761655"/>
          </a:xfrm>
          <a:prstGeom prst="rect">
            <a:avLst/>
          </a:prstGeom>
        </p:spPr>
      </p:pic>
      <p:sp>
        <p:nvSpPr>
          <p:cNvPr id="7" name="TextBox 6">
            <a:extLst>
              <a:ext uri="{FF2B5EF4-FFF2-40B4-BE49-F238E27FC236}">
                <a16:creationId xmlns:a16="http://schemas.microsoft.com/office/drawing/2014/main" id="{FC0CBC0A-A196-2449-AD68-9B2F88B32D6A}"/>
              </a:ext>
            </a:extLst>
          </p:cNvPr>
          <p:cNvSpPr txBox="1"/>
          <p:nvPr/>
        </p:nvSpPr>
        <p:spPr>
          <a:xfrm>
            <a:off x="1171764" y="1265627"/>
            <a:ext cx="2558504" cy="2215991"/>
          </a:xfrm>
          <a:prstGeom prst="rect">
            <a:avLst/>
          </a:prstGeom>
          <a:noFill/>
        </p:spPr>
        <p:txBody>
          <a:bodyPr wrap="square" rtlCol="0">
            <a:spAutoFit/>
          </a:bodyPr>
          <a:lstStyle/>
          <a:p>
            <a:pPr>
              <a:spcAft>
                <a:spcPts val="1200"/>
              </a:spcAft>
            </a:pPr>
            <a:r>
              <a:rPr lang="en-US" b="1" dirty="0"/>
              <a:t>Jython (Java) Process</a:t>
            </a:r>
          </a:p>
          <a:p>
            <a:pPr marL="285750" indent="-285750">
              <a:spcAft>
                <a:spcPts val="1200"/>
              </a:spcAft>
              <a:buFont typeface="Arial" panose="020B0604020202020204" pitchFamily="34" charset="0"/>
              <a:buChar char="•"/>
            </a:pPr>
            <a:r>
              <a:rPr lang="en-US" dirty="0"/>
              <a:t>Modified to call preprocessor before executing code</a:t>
            </a:r>
          </a:p>
          <a:p>
            <a:pPr marL="285750" indent="-285750">
              <a:spcAft>
                <a:spcPts val="1200"/>
              </a:spcAft>
              <a:buFont typeface="Arial" panose="020B0604020202020204" pitchFamily="34" charset="0"/>
              <a:buChar char="•"/>
            </a:pPr>
            <a:r>
              <a:rPr lang="en-US" dirty="0"/>
              <a:t>Backend runtime</a:t>
            </a:r>
          </a:p>
          <a:p>
            <a:pPr marL="285750" indent="-285750">
              <a:spcAft>
                <a:spcPts val="1200"/>
              </a:spcAft>
              <a:buFont typeface="Arial" panose="020B0604020202020204" pitchFamily="34" charset="0"/>
              <a:buChar char="•"/>
            </a:pPr>
            <a:r>
              <a:rPr lang="en-US" dirty="0"/>
              <a:t>User runtime</a:t>
            </a:r>
          </a:p>
        </p:txBody>
      </p:sp>
      <p:sp>
        <p:nvSpPr>
          <p:cNvPr id="8" name="TextBox 7">
            <a:extLst>
              <a:ext uri="{FF2B5EF4-FFF2-40B4-BE49-F238E27FC236}">
                <a16:creationId xmlns:a16="http://schemas.microsoft.com/office/drawing/2014/main" id="{7E72107D-8FA7-4D45-B1C4-A26ED5A618B5}"/>
              </a:ext>
            </a:extLst>
          </p:cNvPr>
          <p:cNvSpPr txBox="1"/>
          <p:nvPr/>
        </p:nvSpPr>
        <p:spPr>
          <a:xfrm>
            <a:off x="4479146" y="1265626"/>
            <a:ext cx="4101680" cy="2139047"/>
          </a:xfrm>
          <a:prstGeom prst="rect">
            <a:avLst/>
          </a:prstGeom>
          <a:noFill/>
        </p:spPr>
        <p:txBody>
          <a:bodyPr wrap="square" rtlCol="0">
            <a:spAutoFit/>
          </a:bodyPr>
          <a:lstStyle/>
          <a:p>
            <a:pPr>
              <a:spcAft>
                <a:spcPts val="1200"/>
              </a:spcAft>
            </a:pPr>
            <a:r>
              <a:rPr lang="en-US" b="1" dirty="0"/>
              <a:t>Preprocessor (Python 3) Process</a:t>
            </a:r>
          </a:p>
          <a:p>
            <a:pPr marL="342900" indent="-342900">
              <a:spcAft>
                <a:spcPts val="600"/>
              </a:spcAft>
              <a:buFont typeface="Arial" panose="020B0604020202020204" pitchFamily="34" charset="0"/>
              <a:buChar char="•"/>
            </a:pPr>
            <a:r>
              <a:rPr lang="en-US" dirty="0">
                <a:latin typeface="PT Sans"/>
                <a:cs typeface="PT Sans"/>
              </a:rPr>
              <a:t>ANTLRv4 Parser Generator</a:t>
            </a:r>
          </a:p>
          <a:p>
            <a:pPr marL="285750" indent="-285750">
              <a:buFont typeface="Arial" panose="020B0604020202020204" pitchFamily="34" charset="0"/>
              <a:buChar char="•"/>
            </a:pPr>
            <a:r>
              <a:rPr lang="en-US" dirty="0"/>
              <a:t>Visitor pattern</a:t>
            </a:r>
          </a:p>
          <a:p>
            <a:pPr>
              <a:spcAft>
                <a:spcPts val="1200"/>
              </a:spcAft>
            </a:pPr>
            <a:r>
              <a:rPr lang="en-US" dirty="0"/>
              <a:t>	OpenMP Code          Threaded Code</a:t>
            </a:r>
          </a:p>
          <a:p>
            <a:pPr marL="285750" indent="-285750">
              <a:spcAft>
                <a:spcPts val="1200"/>
              </a:spcAft>
              <a:buFont typeface="Arial" panose="020B0604020202020204" pitchFamily="34" charset="0"/>
              <a:buChar char="•"/>
            </a:pPr>
            <a:r>
              <a:rPr lang="en-US" dirty="0"/>
              <a:t>Transformed code/error printed to </a:t>
            </a:r>
            <a:r>
              <a:rPr lang="en-US" dirty="0" err="1"/>
              <a:t>stdout</a:t>
            </a:r>
            <a:endParaRPr lang="en-US" dirty="0"/>
          </a:p>
        </p:txBody>
      </p:sp>
      <p:sp>
        <p:nvSpPr>
          <p:cNvPr id="9" name="Right Arrow 8">
            <a:extLst>
              <a:ext uri="{FF2B5EF4-FFF2-40B4-BE49-F238E27FC236}">
                <a16:creationId xmlns:a16="http://schemas.microsoft.com/office/drawing/2014/main" id="{69417534-A82F-AF4A-A584-27ED22308059}"/>
              </a:ext>
            </a:extLst>
          </p:cNvPr>
          <p:cNvSpPr/>
          <p:nvPr/>
        </p:nvSpPr>
        <p:spPr>
          <a:xfrm>
            <a:off x="6483560" y="2416195"/>
            <a:ext cx="302782" cy="19378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043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Source-to-source Translation</a:t>
            </a:r>
          </a:p>
        </p:txBody>
      </p:sp>
      <p:pic>
        <p:nvPicPr>
          <p:cNvPr id="3" name="Picture 2" descr="Logo, company name&#10;&#10;Description automatically generated">
            <a:extLst>
              <a:ext uri="{FF2B5EF4-FFF2-40B4-BE49-F238E27FC236}">
                <a16:creationId xmlns:a16="http://schemas.microsoft.com/office/drawing/2014/main" id="{0AFB5216-C464-CF4D-AF4A-35C783D3B623}"/>
              </a:ext>
            </a:extLst>
          </p:cNvPr>
          <p:cNvPicPr>
            <a:picLocks noChangeAspect="1"/>
          </p:cNvPicPr>
          <p:nvPr/>
        </p:nvPicPr>
        <p:blipFill>
          <a:blip r:embed="rId4"/>
          <a:stretch>
            <a:fillRect/>
          </a:stretch>
        </p:blipFill>
        <p:spPr>
          <a:xfrm>
            <a:off x="2315731" y="1636357"/>
            <a:ext cx="4512538" cy="1056043"/>
          </a:xfrm>
          <a:prstGeom prst="rect">
            <a:avLst/>
          </a:prstGeom>
        </p:spPr>
      </p:pic>
      <p:pic>
        <p:nvPicPr>
          <p:cNvPr id="10" name="Picture 9" descr="Text, letter&#10;&#10;Description automatically generated">
            <a:extLst>
              <a:ext uri="{FF2B5EF4-FFF2-40B4-BE49-F238E27FC236}">
                <a16:creationId xmlns:a16="http://schemas.microsoft.com/office/drawing/2014/main" id="{053C4E48-F6FD-B24C-9A3B-F6E7683D4E49}"/>
              </a:ext>
            </a:extLst>
          </p:cNvPr>
          <p:cNvPicPr>
            <a:picLocks noChangeAspect="1"/>
          </p:cNvPicPr>
          <p:nvPr/>
        </p:nvPicPr>
        <p:blipFill>
          <a:blip r:embed="rId5"/>
          <a:stretch>
            <a:fillRect/>
          </a:stretch>
        </p:blipFill>
        <p:spPr>
          <a:xfrm>
            <a:off x="1884455" y="3618088"/>
            <a:ext cx="5375090" cy="2021142"/>
          </a:xfrm>
          <a:prstGeom prst="rect">
            <a:avLst/>
          </a:prstGeom>
        </p:spPr>
      </p:pic>
      <p:sp>
        <p:nvSpPr>
          <p:cNvPr id="11" name="TextBox 10">
            <a:extLst>
              <a:ext uri="{FF2B5EF4-FFF2-40B4-BE49-F238E27FC236}">
                <a16:creationId xmlns:a16="http://schemas.microsoft.com/office/drawing/2014/main" id="{37F6068E-A6A3-954B-BFF8-74E12598B29E}"/>
              </a:ext>
            </a:extLst>
          </p:cNvPr>
          <p:cNvSpPr txBox="1"/>
          <p:nvPr/>
        </p:nvSpPr>
        <p:spPr>
          <a:xfrm>
            <a:off x="3452984" y="1267025"/>
            <a:ext cx="2238023" cy="369332"/>
          </a:xfrm>
          <a:prstGeom prst="rect">
            <a:avLst/>
          </a:prstGeom>
          <a:noFill/>
        </p:spPr>
        <p:txBody>
          <a:bodyPr wrap="square" rtlCol="0">
            <a:spAutoFit/>
          </a:bodyPr>
          <a:lstStyle/>
          <a:p>
            <a:pPr algn="ctr"/>
            <a:r>
              <a:rPr lang="en-US" dirty="0"/>
              <a:t>OpenMP Input Code</a:t>
            </a:r>
          </a:p>
        </p:txBody>
      </p:sp>
      <p:sp>
        <p:nvSpPr>
          <p:cNvPr id="12" name="TextBox 11">
            <a:extLst>
              <a:ext uri="{FF2B5EF4-FFF2-40B4-BE49-F238E27FC236}">
                <a16:creationId xmlns:a16="http://schemas.microsoft.com/office/drawing/2014/main" id="{78E7EEEA-BB74-694E-A1D1-71F7762151C8}"/>
              </a:ext>
            </a:extLst>
          </p:cNvPr>
          <p:cNvSpPr txBox="1"/>
          <p:nvPr/>
        </p:nvSpPr>
        <p:spPr>
          <a:xfrm>
            <a:off x="3162293" y="3248756"/>
            <a:ext cx="2819403" cy="369332"/>
          </a:xfrm>
          <a:prstGeom prst="rect">
            <a:avLst/>
          </a:prstGeom>
          <a:noFill/>
        </p:spPr>
        <p:txBody>
          <a:bodyPr wrap="square" rtlCol="0">
            <a:spAutoFit/>
          </a:bodyPr>
          <a:lstStyle/>
          <a:p>
            <a:pPr algn="ctr"/>
            <a:r>
              <a:rPr lang="en-US" dirty="0"/>
              <a:t>Preprocessor Output Code</a:t>
            </a:r>
          </a:p>
        </p:txBody>
      </p:sp>
      <p:sp>
        <p:nvSpPr>
          <p:cNvPr id="13" name="Right Arrow 12">
            <a:extLst>
              <a:ext uri="{FF2B5EF4-FFF2-40B4-BE49-F238E27FC236}">
                <a16:creationId xmlns:a16="http://schemas.microsoft.com/office/drawing/2014/main" id="{2181E666-C464-C34F-AB95-E56550AED5F2}"/>
              </a:ext>
            </a:extLst>
          </p:cNvPr>
          <p:cNvSpPr/>
          <p:nvPr/>
        </p:nvSpPr>
        <p:spPr>
          <a:xfrm>
            <a:off x="1545788" y="4188178"/>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EDFE02F5-2F6D-E047-B686-ACA082766EE3}"/>
              </a:ext>
            </a:extLst>
          </p:cNvPr>
          <p:cNvSpPr/>
          <p:nvPr/>
        </p:nvSpPr>
        <p:spPr>
          <a:xfrm>
            <a:off x="1545788" y="4541170"/>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E324A2EA-8C64-CA4D-B183-B99D50022C3D}"/>
              </a:ext>
            </a:extLst>
          </p:cNvPr>
          <p:cNvSpPr/>
          <p:nvPr/>
        </p:nvSpPr>
        <p:spPr>
          <a:xfrm>
            <a:off x="1545787" y="4732487"/>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D84B2514-F53E-DC4E-ACCE-CBBAE02E3C12}"/>
              </a:ext>
            </a:extLst>
          </p:cNvPr>
          <p:cNvSpPr/>
          <p:nvPr/>
        </p:nvSpPr>
        <p:spPr>
          <a:xfrm>
            <a:off x="1545786" y="5297822"/>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F62C031F-1B6D-5E42-8C2F-62C68E897542}"/>
              </a:ext>
            </a:extLst>
          </p:cNvPr>
          <p:cNvSpPr/>
          <p:nvPr/>
        </p:nvSpPr>
        <p:spPr>
          <a:xfrm>
            <a:off x="1545784" y="5459980"/>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094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3"/>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5"/>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6"/>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5" grpId="0" animBg="1"/>
      <p:bldP spid="15" grpId="1" animBg="1"/>
      <p:bldP spid="16" grpId="0" animBg="1"/>
      <p:bldP spid="16" grpId="1" animBg="1"/>
      <p:bldP spid="17" grpId="0" animBg="1"/>
      <p:bldP spid="17" grpId="1"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Source-to-source Translation</a:t>
            </a:r>
          </a:p>
        </p:txBody>
      </p:sp>
      <p:sp>
        <p:nvSpPr>
          <p:cNvPr id="11" name="TextBox 10">
            <a:extLst>
              <a:ext uri="{FF2B5EF4-FFF2-40B4-BE49-F238E27FC236}">
                <a16:creationId xmlns:a16="http://schemas.microsoft.com/office/drawing/2014/main" id="{37F6068E-A6A3-954B-BFF8-74E12598B29E}"/>
              </a:ext>
            </a:extLst>
          </p:cNvPr>
          <p:cNvSpPr txBox="1"/>
          <p:nvPr/>
        </p:nvSpPr>
        <p:spPr>
          <a:xfrm>
            <a:off x="3452978" y="911425"/>
            <a:ext cx="2238023" cy="369332"/>
          </a:xfrm>
          <a:prstGeom prst="rect">
            <a:avLst/>
          </a:prstGeom>
          <a:noFill/>
        </p:spPr>
        <p:txBody>
          <a:bodyPr wrap="square" rtlCol="0">
            <a:spAutoFit/>
          </a:bodyPr>
          <a:lstStyle/>
          <a:p>
            <a:pPr algn="ctr"/>
            <a:r>
              <a:rPr lang="en-US" dirty="0"/>
              <a:t>OpenMP Input Code</a:t>
            </a:r>
          </a:p>
        </p:txBody>
      </p:sp>
      <p:sp>
        <p:nvSpPr>
          <p:cNvPr id="12" name="TextBox 11">
            <a:extLst>
              <a:ext uri="{FF2B5EF4-FFF2-40B4-BE49-F238E27FC236}">
                <a16:creationId xmlns:a16="http://schemas.microsoft.com/office/drawing/2014/main" id="{78E7EEEA-BB74-694E-A1D1-71F7762151C8}"/>
              </a:ext>
            </a:extLst>
          </p:cNvPr>
          <p:cNvSpPr txBox="1"/>
          <p:nvPr/>
        </p:nvSpPr>
        <p:spPr>
          <a:xfrm>
            <a:off x="3158204" y="2422371"/>
            <a:ext cx="2819403" cy="369332"/>
          </a:xfrm>
          <a:prstGeom prst="rect">
            <a:avLst/>
          </a:prstGeom>
          <a:noFill/>
        </p:spPr>
        <p:txBody>
          <a:bodyPr wrap="square" rtlCol="0">
            <a:spAutoFit/>
          </a:bodyPr>
          <a:lstStyle/>
          <a:p>
            <a:pPr algn="ctr"/>
            <a:r>
              <a:rPr lang="en-US" dirty="0"/>
              <a:t>Preprocessor Output Code</a:t>
            </a:r>
          </a:p>
        </p:txBody>
      </p:sp>
      <p:pic>
        <p:nvPicPr>
          <p:cNvPr id="5" name="Picture 4" descr="Text&#10;&#10;Description automatically generated">
            <a:extLst>
              <a:ext uri="{FF2B5EF4-FFF2-40B4-BE49-F238E27FC236}">
                <a16:creationId xmlns:a16="http://schemas.microsoft.com/office/drawing/2014/main" id="{E574BD65-211F-C44C-9CFA-962B9F542FB9}"/>
              </a:ext>
            </a:extLst>
          </p:cNvPr>
          <p:cNvPicPr>
            <a:picLocks noChangeAspect="1"/>
          </p:cNvPicPr>
          <p:nvPr/>
        </p:nvPicPr>
        <p:blipFill>
          <a:blip r:embed="rId4"/>
          <a:stretch>
            <a:fillRect/>
          </a:stretch>
        </p:blipFill>
        <p:spPr>
          <a:xfrm>
            <a:off x="2768741" y="1280757"/>
            <a:ext cx="3606494" cy="1024144"/>
          </a:xfrm>
          <a:prstGeom prst="rect">
            <a:avLst/>
          </a:prstGeom>
        </p:spPr>
      </p:pic>
      <p:pic>
        <p:nvPicPr>
          <p:cNvPr id="7" name="Picture 6" descr="Text&#10;&#10;Description automatically generated">
            <a:extLst>
              <a:ext uri="{FF2B5EF4-FFF2-40B4-BE49-F238E27FC236}">
                <a16:creationId xmlns:a16="http://schemas.microsoft.com/office/drawing/2014/main" id="{4930B3B6-A53B-DA44-94C0-67118F654403}"/>
              </a:ext>
            </a:extLst>
          </p:cNvPr>
          <p:cNvPicPr>
            <a:picLocks noChangeAspect="1"/>
          </p:cNvPicPr>
          <p:nvPr/>
        </p:nvPicPr>
        <p:blipFill>
          <a:blip r:embed="rId5"/>
          <a:stretch>
            <a:fillRect/>
          </a:stretch>
        </p:blipFill>
        <p:spPr>
          <a:xfrm>
            <a:off x="2519290" y="2791703"/>
            <a:ext cx="4105396" cy="3657815"/>
          </a:xfrm>
          <a:prstGeom prst="rect">
            <a:avLst/>
          </a:prstGeom>
        </p:spPr>
      </p:pic>
      <p:sp>
        <p:nvSpPr>
          <p:cNvPr id="13" name="Right Arrow 12">
            <a:extLst>
              <a:ext uri="{FF2B5EF4-FFF2-40B4-BE49-F238E27FC236}">
                <a16:creationId xmlns:a16="http://schemas.microsoft.com/office/drawing/2014/main" id="{0FECF55B-FBF5-5C4F-A02F-A3C615B540E4}"/>
              </a:ext>
            </a:extLst>
          </p:cNvPr>
          <p:cNvSpPr/>
          <p:nvPr/>
        </p:nvSpPr>
        <p:spPr>
          <a:xfrm>
            <a:off x="2180623" y="3480014"/>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D1430EA8-96B3-EA46-885F-A982BDDFD37B}"/>
              </a:ext>
            </a:extLst>
          </p:cNvPr>
          <p:cNvSpPr/>
          <p:nvPr/>
        </p:nvSpPr>
        <p:spPr>
          <a:xfrm>
            <a:off x="2180623" y="3631561"/>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ight Arrow 14">
            <a:extLst>
              <a:ext uri="{FF2B5EF4-FFF2-40B4-BE49-F238E27FC236}">
                <a16:creationId xmlns:a16="http://schemas.microsoft.com/office/drawing/2014/main" id="{7568BB72-D8EE-3144-8C1F-ADCD79FE64B6}"/>
              </a:ext>
            </a:extLst>
          </p:cNvPr>
          <p:cNvSpPr/>
          <p:nvPr/>
        </p:nvSpPr>
        <p:spPr>
          <a:xfrm>
            <a:off x="2180623" y="3783108"/>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BFE5ED01-9672-7A4C-9FC9-7A80A891D2D6}"/>
              </a:ext>
            </a:extLst>
          </p:cNvPr>
          <p:cNvSpPr/>
          <p:nvPr/>
        </p:nvSpPr>
        <p:spPr>
          <a:xfrm>
            <a:off x="2180622" y="4490206"/>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ight Arrow 16">
            <a:extLst>
              <a:ext uri="{FF2B5EF4-FFF2-40B4-BE49-F238E27FC236}">
                <a16:creationId xmlns:a16="http://schemas.microsoft.com/office/drawing/2014/main" id="{7832F456-C79E-C24F-8745-15F8E71E44FB}"/>
              </a:ext>
            </a:extLst>
          </p:cNvPr>
          <p:cNvSpPr/>
          <p:nvPr/>
        </p:nvSpPr>
        <p:spPr>
          <a:xfrm>
            <a:off x="2180621" y="4877277"/>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7C8EF196-101B-E547-8112-698C1B434C20}"/>
              </a:ext>
            </a:extLst>
          </p:cNvPr>
          <p:cNvSpPr/>
          <p:nvPr/>
        </p:nvSpPr>
        <p:spPr>
          <a:xfrm>
            <a:off x="2180619" y="5028824"/>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22C4205D-78FD-904F-B97A-A11A19B9BCFD}"/>
              </a:ext>
            </a:extLst>
          </p:cNvPr>
          <p:cNvSpPr/>
          <p:nvPr/>
        </p:nvSpPr>
        <p:spPr>
          <a:xfrm>
            <a:off x="2180619" y="5180371"/>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ight Arrow 19">
            <a:extLst>
              <a:ext uri="{FF2B5EF4-FFF2-40B4-BE49-F238E27FC236}">
                <a16:creationId xmlns:a16="http://schemas.microsoft.com/office/drawing/2014/main" id="{7AAF73D1-DB2B-3A49-BDD9-762705242BE9}"/>
              </a:ext>
            </a:extLst>
          </p:cNvPr>
          <p:cNvSpPr/>
          <p:nvPr/>
        </p:nvSpPr>
        <p:spPr>
          <a:xfrm>
            <a:off x="2180618" y="5887469"/>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ight Arrow 20">
            <a:extLst>
              <a:ext uri="{FF2B5EF4-FFF2-40B4-BE49-F238E27FC236}">
                <a16:creationId xmlns:a16="http://schemas.microsoft.com/office/drawing/2014/main" id="{688A2E22-64CC-F94F-8218-0275573E0010}"/>
              </a:ext>
            </a:extLst>
          </p:cNvPr>
          <p:cNvSpPr/>
          <p:nvPr/>
        </p:nvSpPr>
        <p:spPr>
          <a:xfrm>
            <a:off x="2180617" y="5458147"/>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E9CE9638-B003-C640-BB47-6D0A50158033}"/>
              </a:ext>
            </a:extLst>
          </p:cNvPr>
          <p:cNvSpPr/>
          <p:nvPr/>
        </p:nvSpPr>
        <p:spPr>
          <a:xfrm>
            <a:off x="2180613" y="5735922"/>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0956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3"/>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4"/>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6"/>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17"/>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8"/>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9"/>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20"/>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21"/>
                                        </p:tgtEl>
                                        <p:attrNameLst>
                                          <p:attrName>style.visibility</p:attrName>
                                        </p:attrNameLst>
                                      </p:cBhvr>
                                      <p:to>
                                        <p:strVal val="hidden"/>
                                      </p:to>
                                    </p:set>
                                  </p:childTnLst>
                                </p:cTn>
                              </p:par>
                              <p:par>
                                <p:cTn id="59" presetID="1"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Runtime API</a:t>
            </a:r>
          </a:p>
        </p:txBody>
      </p:sp>
      <p:pic>
        <p:nvPicPr>
          <p:cNvPr id="3" name="Picture 2" descr="A picture containing text&#10;&#10;Description automatically generated">
            <a:extLst>
              <a:ext uri="{FF2B5EF4-FFF2-40B4-BE49-F238E27FC236}">
                <a16:creationId xmlns:a16="http://schemas.microsoft.com/office/drawing/2014/main" id="{53ECD804-09A7-124A-818D-2E7EC580187E}"/>
              </a:ext>
            </a:extLst>
          </p:cNvPr>
          <p:cNvPicPr>
            <a:picLocks noChangeAspect="1"/>
          </p:cNvPicPr>
          <p:nvPr/>
        </p:nvPicPr>
        <p:blipFill>
          <a:blip r:embed="rId4"/>
          <a:stretch>
            <a:fillRect/>
          </a:stretch>
        </p:blipFill>
        <p:spPr>
          <a:xfrm>
            <a:off x="1254729" y="2178755"/>
            <a:ext cx="6634542" cy="1606839"/>
          </a:xfrm>
          <a:prstGeom prst="rect">
            <a:avLst/>
          </a:prstGeom>
        </p:spPr>
      </p:pic>
      <p:sp>
        <p:nvSpPr>
          <p:cNvPr id="23" name="Right Arrow 22">
            <a:extLst>
              <a:ext uri="{FF2B5EF4-FFF2-40B4-BE49-F238E27FC236}">
                <a16:creationId xmlns:a16="http://schemas.microsoft.com/office/drawing/2014/main" id="{BD12F5DC-7C92-D440-B3A2-FB5E53E31524}"/>
              </a:ext>
            </a:extLst>
          </p:cNvPr>
          <p:cNvSpPr/>
          <p:nvPr/>
        </p:nvSpPr>
        <p:spPr>
          <a:xfrm>
            <a:off x="916062" y="2593836"/>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F83C0BBA-EED5-EC4D-836F-6302DD58C4CE}"/>
              </a:ext>
            </a:extLst>
          </p:cNvPr>
          <p:cNvSpPr/>
          <p:nvPr/>
        </p:nvSpPr>
        <p:spPr>
          <a:xfrm>
            <a:off x="916062" y="3008917"/>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ight Arrow 24">
            <a:extLst>
              <a:ext uri="{FF2B5EF4-FFF2-40B4-BE49-F238E27FC236}">
                <a16:creationId xmlns:a16="http://schemas.microsoft.com/office/drawing/2014/main" id="{D514269E-5F85-2747-B5AC-0C4F5A811882}"/>
              </a:ext>
            </a:extLst>
          </p:cNvPr>
          <p:cNvSpPr/>
          <p:nvPr/>
        </p:nvSpPr>
        <p:spPr>
          <a:xfrm>
            <a:off x="916062" y="3391863"/>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ight Arrow 25">
            <a:extLst>
              <a:ext uri="{FF2B5EF4-FFF2-40B4-BE49-F238E27FC236}">
                <a16:creationId xmlns:a16="http://schemas.microsoft.com/office/drawing/2014/main" id="{8EB9B6BC-BD5F-A140-A7AE-54BE2A71F181}"/>
              </a:ext>
            </a:extLst>
          </p:cNvPr>
          <p:cNvSpPr/>
          <p:nvPr/>
        </p:nvSpPr>
        <p:spPr>
          <a:xfrm>
            <a:off x="916061" y="3611483"/>
            <a:ext cx="338667" cy="17497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507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3"/>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24"/>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P spid="24" grpId="1" animBg="1"/>
      <p:bldP spid="25" grpId="0" animBg="1"/>
      <p:bldP spid="25" grpId="1" animBg="1"/>
      <p:bldP spid="2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Organization</a:t>
            </a:r>
          </a:p>
        </p:txBody>
      </p:sp>
      <p:sp>
        <p:nvSpPr>
          <p:cNvPr id="6" name="TextBox 5"/>
          <p:cNvSpPr txBox="1"/>
          <p:nvPr/>
        </p:nvSpPr>
        <p:spPr>
          <a:xfrm>
            <a:off x="681936" y="1296580"/>
            <a:ext cx="7044706" cy="830997"/>
          </a:xfrm>
          <a:prstGeom prst="rect">
            <a:avLst/>
          </a:prstGeom>
          <a:noFill/>
        </p:spPr>
        <p:txBody>
          <a:bodyPr wrap="square" rtlCol="0">
            <a:spAutoFit/>
          </a:bodyPr>
          <a:lstStyle/>
          <a:p>
            <a:pPr marL="342900" indent="-342900">
              <a:buFont typeface="Arial" panose="020B0604020202020204" pitchFamily="34" charset="0"/>
              <a:buChar char="•"/>
            </a:pPr>
            <a:endParaRPr lang="en-US" sz="2400" dirty="0">
              <a:latin typeface="PT Sans"/>
              <a:cs typeface="PT Sans"/>
            </a:endParaRPr>
          </a:p>
          <a:p>
            <a:pPr marL="342900" indent="-342900">
              <a:buFont typeface="Arial" panose="020B0604020202020204" pitchFamily="34" charset="0"/>
              <a:buChar char="•"/>
            </a:pPr>
            <a:r>
              <a:rPr lang="en-US" sz="2400" dirty="0">
                <a:latin typeface="PT Sans"/>
                <a:cs typeface="PT Sans"/>
              </a:rPr>
              <a:t>Add later</a:t>
            </a:r>
          </a:p>
        </p:txBody>
      </p:sp>
    </p:spTree>
    <p:extLst>
      <p:ext uri="{BB962C8B-B14F-4D97-AF65-F5344CB8AC3E}">
        <p14:creationId xmlns:p14="http://schemas.microsoft.com/office/powerpoint/2010/main" val="4191282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pic>
        <p:nvPicPr>
          <p:cNvPr id="10" name="Picture 9" descr="Graphical user interface, text, application, email&#10;&#10;Description automatically generated">
            <a:extLst>
              <a:ext uri="{FF2B5EF4-FFF2-40B4-BE49-F238E27FC236}">
                <a16:creationId xmlns:a16="http://schemas.microsoft.com/office/drawing/2014/main" id="{5F6A16A2-817E-134F-B4C7-1E60E853EEEE}"/>
              </a:ext>
            </a:extLst>
          </p:cNvPr>
          <p:cNvPicPr>
            <a:picLocks noChangeAspect="1"/>
          </p:cNvPicPr>
          <p:nvPr/>
        </p:nvPicPr>
        <p:blipFill>
          <a:blip r:embed="rId4"/>
          <a:stretch>
            <a:fillRect/>
          </a:stretch>
        </p:blipFill>
        <p:spPr>
          <a:xfrm>
            <a:off x="660081" y="3404444"/>
            <a:ext cx="6824677" cy="2701533"/>
          </a:xfrm>
          <a:prstGeom prst="rect">
            <a:avLst/>
          </a:prstGeom>
        </p:spPr>
      </p:pic>
      <p:pic>
        <p:nvPicPr>
          <p:cNvPr id="3" name="Picture 2" descr="Text&#10;&#10;Description automatically generated with medium confidence">
            <a:extLst>
              <a:ext uri="{FF2B5EF4-FFF2-40B4-BE49-F238E27FC236}">
                <a16:creationId xmlns:a16="http://schemas.microsoft.com/office/drawing/2014/main" id="{88271FC1-05E2-0849-BED6-111F3CAC2067}"/>
              </a:ext>
            </a:extLst>
          </p:cNvPr>
          <p:cNvPicPr>
            <a:picLocks noChangeAspect="1"/>
          </p:cNvPicPr>
          <p:nvPr/>
        </p:nvPicPr>
        <p:blipFill>
          <a:blip r:embed="rId5"/>
          <a:stretch>
            <a:fillRect/>
          </a:stretch>
        </p:blipFill>
        <p:spPr>
          <a:xfrm>
            <a:off x="660082" y="1268275"/>
            <a:ext cx="5250374" cy="1372928"/>
          </a:xfrm>
          <a:prstGeom prst="rect">
            <a:avLst/>
          </a:prstGeom>
        </p:spPr>
      </p:pic>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Parallel Directive</a:t>
            </a:r>
          </a:p>
        </p:txBody>
      </p:sp>
      <p:sp>
        <p:nvSpPr>
          <p:cNvPr id="6" name="TextBox 5"/>
          <p:cNvSpPr txBox="1"/>
          <p:nvPr/>
        </p:nvSpPr>
        <p:spPr>
          <a:xfrm>
            <a:off x="660083" y="808592"/>
            <a:ext cx="1575188" cy="461665"/>
          </a:xfrm>
          <a:prstGeom prst="rect">
            <a:avLst/>
          </a:prstGeom>
          <a:noFill/>
        </p:spPr>
        <p:txBody>
          <a:bodyPr wrap="square" rtlCol="0">
            <a:spAutoFit/>
          </a:bodyPr>
          <a:lstStyle/>
          <a:p>
            <a:r>
              <a:rPr lang="en-US" sz="2400" dirty="0">
                <a:latin typeface="PT Sans"/>
                <a:cs typeface="PT Sans"/>
              </a:rPr>
              <a:t>Python</a:t>
            </a:r>
          </a:p>
        </p:txBody>
      </p:sp>
      <p:sp>
        <p:nvSpPr>
          <p:cNvPr id="9" name="TextBox 8">
            <a:extLst>
              <a:ext uri="{FF2B5EF4-FFF2-40B4-BE49-F238E27FC236}">
                <a16:creationId xmlns:a16="http://schemas.microsoft.com/office/drawing/2014/main" id="{4BD791FD-C201-44E7-9390-6AA9AD33C3DA}"/>
              </a:ext>
            </a:extLst>
          </p:cNvPr>
          <p:cNvSpPr txBox="1"/>
          <p:nvPr/>
        </p:nvSpPr>
        <p:spPr>
          <a:xfrm>
            <a:off x="660082" y="2935995"/>
            <a:ext cx="1575188" cy="461665"/>
          </a:xfrm>
          <a:prstGeom prst="rect">
            <a:avLst/>
          </a:prstGeom>
          <a:noFill/>
        </p:spPr>
        <p:txBody>
          <a:bodyPr wrap="square" rtlCol="0">
            <a:spAutoFit/>
          </a:bodyPr>
          <a:lstStyle/>
          <a:p>
            <a:r>
              <a:rPr lang="en-US" sz="2400" dirty="0">
                <a:latin typeface="PT Sans"/>
                <a:cs typeface="PT Sans"/>
              </a:rPr>
              <a:t>C++</a:t>
            </a:r>
          </a:p>
        </p:txBody>
      </p:sp>
    </p:spTree>
    <p:extLst>
      <p:ext uri="{BB962C8B-B14F-4D97-AF65-F5344CB8AC3E}">
        <p14:creationId xmlns:p14="http://schemas.microsoft.com/office/powerpoint/2010/main" val="4791363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A378E8C7-FCC9-644F-8E64-C9F6B9239989}"/>
              </a:ext>
            </a:extLst>
          </p:cNvPr>
          <p:cNvPicPr>
            <a:picLocks noChangeAspect="1"/>
          </p:cNvPicPr>
          <p:nvPr/>
        </p:nvPicPr>
        <p:blipFill>
          <a:blip r:embed="rId4"/>
          <a:stretch>
            <a:fillRect/>
          </a:stretch>
        </p:blipFill>
        <p:spPr>
          <a:xfrm>
            <a:off x="660082" y="3339301"/>
            <a:ext cx="6951844" cy="3338377"/>
          </a:xfrm>
          <a:prstGeom prst="rect">
            <a:avLst/>
          </a:prstGeom>
        </p:spPr>
      </p:pic>
      <p:pic>
        <p:nvPicPr>
          <p:cNvPr id="3" name="Picture 2" descr="Graphical user interface, text&#10;&#10;Description automatically generated">
            <a:extLst>
              <a:ext uri="{FF2B5EF4-FFF2-40B4-BE49-F238E27FC236}">
                <a16:creationId xmlns:a16="http://schemas.microsoft.com/office/drawing/2014/main" id="{71FE06DD-E76E-8D49-89DF-B68A6FF196C0}"/>
              </a:ext>
            </a:extLst>
          </p:cNvPr>
          <p:cNvPicPr>
            <a:picLocks noChangeAspect="1"/>
          </p:cNvPicPr>
          <p:nvPr/>
        </p:nvPicPr>
        <p:blipFill>
          <a:blip r:embed="rId5"/>
          <a:stretch>
            <a:fillRect/>
          </a:stretch>
        </p:blipFill>
        <p:spPr>
          <a:xfrm>
            <a:off x="660082" y="1270257"/>
            <a:ext cx="4911097" cy="1503121"/>
          </a:xfrm>
          <a:prstGeom prst="rect">
            <a:avLst/>
          </a:prstGeom>
        </p:spPr>
      </p:pic>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For Directive</a:t>
            </a:r>
          </a:p>
        </p:txBody>
      </p:sp>
      <p:sp>
        <p:nvSpPr>
          <p:cNvPr id="6" name="TextBox 5"/>
          <p:cNvSpPr txBox="1"/>
          <p:nvPr/>
        </p:nvSpPr>
        <p:spPr>
          <a:xfrm>
            <a:off x="660083" y="808592"/>
            <a:ext cx="1575188" cy="461665"/>
          </a:xfrm>
          <a:prstGeom prst="rect">
            <a:avLst/>
          </a:prstGeom>
          <a:noFill/>
        </p:spPr>
        <p:txBody>
          <a:bodyPr wrap="square" rtlCol="0">
            <a:spAutoFit/>
          </a:bodyPr>
          <a:lstStyle/>
          <a:p>
            <a:r>
              <a:rPr lang="en-US" sz="2400" dirty="0">
                <a:latin typeface="PT Sans"/>
                <a:cs typeface="PT Sans"/>
              </a:rPr>
              <a:t>Python</a:t>
            </a:r>
          </a:p>
        </p:txBody>
      </p:sp>
      <p:sp>
        <p:nvSpPr>
          <p:cNvPr id="9" name="TextBox 8">
            <a:extLst>
              <a:ext uri="{FF2B5EF4-FFF2-40B4-BE49-F238E27FC236}">
                <a16:creationId xmlns:a16="http://schemas.microsoft.com/office/drawing/2014/main" id="{4BD791FD-C201-44E7-9390-6AA9AD33C3DA}"/>
              </a:ext>
            </a:extLst>
          </p:cNvPr>
          <p:cNvSpPr txBox="1"/>
          <p:nvPr/>
        </p:nvSpPr>
        <p:spPr>
          <a:xfrm>
            <a:off x="660082" y="2935995"/>
            <a:ext cx="1575188" cy="461665"/>
          </a:xfrm>
          <a:prstGeom prst="rect">
            <a:avLst/>
          </a:prstGeom>
          <a:noFill/>
        </p:spPr>
        <p:txBody>
          <a:bodyPr wrap="square" rtlCol="0">
            <a:spAutoFit/>
          </a:bodyPr>
          <a:lstStyle/>
          <a:p>
            <a:r>
              <a:rPr lang="en-US" sz="2400" dirty="0">
                <a:latin typeface="PT Sans"/>
                <a:cs typeface="PT Sans"/>
              </a:rPr>
              <a:t>C++</a:t>
            </a:r>
          </a:p>
        </p:txBody>
      </p:sp>
      <p:cxnSp>
        <p:nvCxnSpPr>
          <p:cNvPr id="23" name="Straight Arrow Connector 22">
            <a:extLst>
              <a:ext uri="{FF2B5EF4-FFF2-40B4-BE49-F238E27FC236}">
                <a16:creationId xmlns:a16="http://schemas.microsoft.com/office/drawing/2014/main" id="{B6DE1297-FB98-C44F-A319-A9DDB74D99FB}"/>
              </a:ext>
            </a:extLst>
          </p:cNvPr>
          <p:cNvCxnSpPr>
            <a:cxnSpLocks/>
          </p:cNvCxnSpPr>
          <p:nvPr/>
        </p:nvCxnSpPr>
        <p:spPr>
          <a:xfrm flipH="1">
            <a:off x="3601156" y="4553833"/>
            <a:ext cx="1582464" cy="622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AC0D8ED4-CF7F-2047-BC2F-A1DF130E177D}"/>
              </a:ext>
            </a:extLst>
          </p:cNvPr>
          <p:cNvCxnSpPr>
            <a:cxnSpLocks/>
          </p:cNvCxnSpPr>
          <p:nvPr/>
        </p:nvCxnSpPr>
        <p:spPr>
          <a:xfrm flipH="1">
            <a:off x="4702196" y="4553833"/>
            <a:ext cx="481423" cy="5543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28ABB4E2-53BB-1148-B9C5-5F593E6FEE46}"/>
              </a:ext>
            </a:extLst>
          </p:cNvPr>
          <p:cNvCxnSpPr>
            <a:cxnSpLocks/>
          </p:cNvCxnSpPr>
          <p:nvPr/>
        </p:nvCxnSpPr>
        <p:spPr>
          <a:xfrm>
            <a:off x="5183619" y="4553833"/>
            <a:ext cx="240692" cy="622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0BC8EB0D-5C1B-904F-AEEF-54CB79CF14C0}"/>
              </a:ext>
            </a:extLst>
          </p:cNvPr>
          <p:cNvCxnSpPr>
            <a:cxnSpLocks/>
          </p:cNvCxnSpPr>
          <p:nvPr/>
        </p:nvCxnSpPr>
        <p:spPr>
          <a:xfrm flipH="1">
            <a:off x="3887714" y="1574464"/>
            <a:ext cx="1955969" cy="69029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5D40156-BD6F-0344-956C-84BE7D151A80}"/>
              </a:ext>
            </a:extLst>
          </p:cNvPr>
          <p:cNvCxnSpPr>
            <a:cxnSpLocks/>
          </p:cNvCxnSpPr>
          <p:nvPr/>
        </p:nvCxnSpPr>
        <p:spPr>
          <a:xfrm flipH="1">
            <a:off x="4523555" y="1574464"/>
            <a:ext cx="1320128" cy="6146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55398E99-BE27-0A4D-8C63-1FB80D7546DF}"/>
              </a:ext>
            </a:extLst>
          </p:cNvPr>
          <p:cNvCxnSpPr>
            <a:cxnSpLocks/>
          </p:cNvCxnSpPr>
          <p:nvPr/>
        </p:nvCxnSpPr>
        <p:spPr>
          <a:xfrm flipH="1">
            <a:off x="5032228" y="1574464"/>
            <a:ext cx="811455" cy="62973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Oval 29">
            <a:extLst>
              <a:ext uri="{FF2B5EF4-FFF2-40B4-BE49-F238E27FC236}">
                <a16:creationId xmlns:a16="http://schemas.microsoft.com/office/drawing/2014/main" id="{7EC5B0F2-7C44-7045-94F6-6B6E5719158A}"/>
              </a:ext>
            </a:extLst>
          </p:cNvPr>
          <p:cNvSpPr/>
          <p:nvPr/>
        </p:nvSpPr>
        <p:spPr>
          <a:xfrm>
            <a:off x="3645489" y="2204199"/>
            <a:ext cx="223497" cy="230164"/>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AB7C7C9B-AC47-6049-97AE-E4DDC75DD163}"/>
              </a:ext>
            </a:extLst>
          </p:cNvPr>
          <p:cNvSpPr/>
          <p:nvPr/>
        </p:nvSpPr>
        <p:spPr>
          <a:xfrm>
            <a:off x="4080933" y="2189110"/>
            <a:ext cx="545568" cy="260343"/>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F601CC11-5F95-D94F-8C4D-279EB1CFA876}"/>
              </a:ext>
            </a:extLst>
          </p:cNvPr>
          <p:cNvSpPr/>
          <p:nvPr/>
        </p:nvSpPr>
        <p:spPr>
          <a:xfrm>
            <a:off x="4838447" y="2189110"/>
            <a:ext cx="242225" cy="245253"/>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99806D1-38F7-6D40-9786-1DEF9F28106D}"/>
              </a:ext>
            </a:extLst>
          </p:cNvPr>
          <p:cNvSpPr/>
          <p:nvPr/>
        </p:nvSpPr>
        <p:spPr>
          <a:xfrm>
            <a:off x="5232401" y="5175957"/>
            <a:ext cx="795866" cy="299154"/>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7E69C18F-E2BA-8A45-BFDE-5BF226ABA910}"/>
              </a:ext>
            </a:extLst>
          </p:cNvPr>
          <p:cNvSpPr/>
          <p:nvPr/>
        </p:nvSpPr>
        <p:spPr>
          <a:xfrm>
            <a:off x="3797890" y="5117473"/>
            <a:ext cx="1282782" cy="452414"/>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485E6A15-C7F7-EF4F-8D95-F14B5321D9D8}"/>
              </a:ext>
            </a:extLst>
          </p:cNvPr>
          <p:cNvSpPr/>
          <p:nvPr/>
        </p:nvSpPr>
        <p:spPr>
          <a:xfrm>
            <a:off x="2235270" y="5108222"/>
            <a:ext cx="1473129" cy="461665"/>
          </a:xfrm>
          <a:prstGeom prst="ellipse">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916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7" grpId="0" animBg="1"/>
      <p:bldP spid="38" grpId="0" animBg="1"/>
      <p:bldP spid="41" grpId="0" animBg="1"/>
      <p:bldP spid="42" grpId="0" animBg="1"/>
      <p:bldP spid="4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Performance</a:t>
            </a:r>
          </a:p>
        </p:txBody>
      </p:sp>
      <p:sp>
        <p:nvSpPr>
          <p:cNvPr id="5" name="TextBox 4"/>
          <p:cNvSpPr txBox="1"/>
          <p:nvPr/>
        </p:nvSpPr>
        <p:spPr>
          <a:xfrm>
            <a:off x="1702942" y="1086209"/>
            <a:ext cx="5738115" cy="584776"/>
          </a:xfrm>
          <a:prstGeom prst="rect">
            <a:avLst/>
          </a:prstGeom>
          <a:noFill/>
        </p:spPr>
        <p:txBody>
          <a:bodyPr wrap="square" rtlCol="0">
            <a:spAutoFit/>
          </a:bodyPr>
          <a:lstStyle/>
          <a:p>
            <a:pPr algn="ctr"/>
            <a:r>
              <a:rPr lang="en-US" sz="3200" b="1" dirty="0">
                <a:latin typeface="PT Sans"/>
                <a:cs typeface="PT Sans"/>
              </a:rPr>
              <a:t>Microbenchmarks</a:t>
            </a:r>
          </a:p>
        </p:txBody>
      </p:sp>
      <p:sp>
        <p:nvSpPr>
          <p:cNvPr id="6" name="TextBox 5"/>
          <p:cNvSpPr txBox="1"/>
          <p:nvPr/>
        </p:nvSpPr>
        <p:spPr>
          <a:xfrm>
            <a:off x="2434550" y="1948602"/>
            <a:ext cx="4274897" cy="2492990"/>
          </a:xfrm>
          <a:prstGeom prst="rect">
            <a:avLst/>
          </a:prstGeom>
          <a:noFill/>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Windows 10 machine</a:t>
            </a:r>
          </a:p>
          <a:p>
            <a:pPr marL="342900" indent="-342900">
              <a:spcAft>
                <a:spcPts val="2400"/>
              </a:spcAft>
              <a:buFont typeface="Arial" panose="020B0604020202020204" pitchFamily="34" charset="0"/>
              <a:buChar char="•"/>
            </a:pPr>
            <a:r>
              <a:rPr lang="en-US" sz="2400" dirty="0">
                <a:latin typeface="PT Sans"/>
                <a:cs typeface="PT Sans"/>
              </a:rPr>
              <a:t>6 cores/12 hardware threads</a:t>
            </a:r>
          </a:p>
          <a:p>
            <a:pPr marL="342900" indent="-342900">
              <a:spcAft>
                <a:spcPts val="2400"/>
              </a:spcAft>
              <a:buFont typeface="Arial" panose="020B0604020202020204" pitchFamily="34" charset="0"/>
              <a:buChar char="•"/>
            </a:pPr>
            <a:r>
              <a:rPr lang="en-US" sz="2400" dirty="0">
                <a:latin typeface="PT Sans"/>
                <a:cs typeface="PT Sans"/>
              </a:rPr>
              <a:t>Random integers</a:t>
            </a:r>
          </a:p>
          <a:p>
            <a:pPr marL="342900" indent="-342900">
              <a:spcAft>
                <a:spcPts val="2400"/>
              </a:spcAft>
              <a:buFont typeface="Arial" panose="020B0604020202020204" pitchFamily="34" charset="0"/>
              <a:buChar char="•"/>
            </a:pPr>
            <a:r>
              <a:rPr lang="en-US" sz="2400" dirty="0">
                <a:latin typeface="PT Sans"/>
                <a:cs typeface="PT Sans"/>
              </a:rPr>
              <a:t>Average of 20 runs</a:t>
            </a:r>
          </a:p>
        </p:txBody>
      </p:sp>
    </p:spTree>
    <p:extLst>
      <p:ext uri="{BB962C8B-B14F-4D97-AF65-F5344CB8AC3E}">
        <p14:creationId xmlns:p14="http://schemas.microsoft.com/office/powerpoint/2010/main" val="30410318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Performance</a:t>
            </a:r>
          </a:p>
        </p:txBody>
      </p:sp>
      <p:sp>
        <p:nvSpPr>
          <p:cNvPr id="5" name="TextBox 4"/>
          <p:cNvSpPr txBox="1"/>
          <p:nvPr/>
        </p:nvSpPr>
        <p:spPr>
          <a:xfrm>
            <a:off x="2081119" y="1057987"/>
            <a:ext cx="5738115" cy="584776"/>
          </a:xfrm>
          <a:prstGeom prst="rect">
            <a:avLst/>
          </a:prstGeom>
          <a:noFill/>
        </p:spPr>
        <p:txBody>
          <a:bodyPr wrap="square" rtlCol="0">
            <a:spAutoFit/>
          </a:bodyPr>
          <a:lstStyle/>
          <a:p>
            <a:pPr algn="ctr"/>
            <a:r>
              <a:rPr lang="en-US" sz="3200" dirty="0">
                <a:latin typeface="PT Sans"/>
                <a:cs typeface="PT Sans"/>
              </a:rPr>
              <a:t>Microbenchmarks</a:t>
            </a:r>
          </a:p>
        </p:txBody>
      </p:sp>
      <p:sp>
        <p:nvSpPr>
          <p:cNvPr id="6" name="TextBox 5"/>
          <p:cNvSpPr txBox="1"/>
          <p:nvPr/>
        </p:nvSpPr>
        <p:spPr>
          <a:xfrm>
            <a:off x="105192" y="1892159"/>
            <a:ext cx="4274897" cy="2492990"/>
          </a:xfrm>
          <a:prstGeom prst="rect">
            <a:avLst/>
          </a:prstGeom>
          <a:noFill/>
        </p:spPr>
        <p:txBody>
          <a:bodyPr wrap="square" rtlCol="0">
            <a:spAutoFit/>
          </a:bodyPr>
          <a:lstStyle/>
          <a:p>
            <a:pPr>
              <a:spcAft>
                <a:spcPts val="2400"/>
              </a:spcAft>
            </a:pPr>
            <a:r>
              <a:rPr lang="en-US" sz="2400" b="1" dirty="0">
                <a:latin typeface="PT Sans"/>
                <a:cs typeface="PT Sans"/>
              </a:rPr>
              <a:t>N x N Matrix Multiplication</a:t>
            </a:r>
          </a:p>
          <a:p>
            <a:pPr marL="342900" indent="-342900">
              <a:spcAft>
                <a:spcPts val="2400"/>
              </a:spcAft>
              <a:buFont typeface="Arial" panose="020B0604020202020204" pitchFamily="34" charset="0"/>
              <a:buChar char="•"/>
            </a:pPr>
            <a:r>
              <a:rPr lang="en-US" sz="2400" dirty="0">
                <a:latin typeface="PT Sans"/>
                <a:cs typeface="PT Sans"/>
              </a:rPr>
              <a:t>Matrices stored in </a:t>
            </a:r>
            <a:r>
              <a:rPr lang="en-US" sz="2400" dirty="0" err="1">
                <a:latin typeface="PT Sans"/>
                <a:cs typeface="PT Sans"/>
              </a:rPr>
              <a:t>jarray</a:t>
            </a:r>
            <a:endParaRPr lang="en-US" sz="2400" dirty="0">
              <a:latin typeface="PT Sans"/>
              <a:cs typeface="PT Sans"/>
            </a:endParaRPr>
          </a:p>
          <a:p>
            <a:pPr marL="342900" indent="-342900">
              <a:spcAft>
                <a:spcPts val="2400"/>
              </a:spcAft>
              <a:buFont typeface="Arial" panose="020B0604020202020204" pitchFamily="34" charset="0"/>
              <a:buChar char="•"/>
            </a:pPr>
            <a:r>
              <a:rPr lang="en-US" sz="2400" dirty="0">
                <a:latin typeface="PT Sans"/>
                <a:cs typeface="PT Sans"/>
              </a:rPr>
              <a:t>Row wise partitioning</a:t>
            </a:r>
          </a:p>
          <a:p>
            <a:pPr marL="342900" indent="-342900">
              <a:spcAft>
                <a:spcPts val="2400"/>
              </a:spcAft>
              <a:buFont typeface="Arial" panose="020B0604020202020204" pitchFamily="34" charset="0"/>
              <a:buChar char="•"/>
            </a:pPr>
            <a:r>
              <a:rPr lang="en-US" sz="2400" dirty="0">
                <a:latin typeface="PT Sans"/>
                <a:cs typeface="PT Sans"/>
              </a:rPr>
              <a:t>1, 2, 4, 8, and 12 threads</a:t>
            </a:r>
          </a:p>
        </p:txBody>
      </p:sp>
      <p:sp>
        <p:nvSpPr>
          <p:cNvPr id="7" name="TextBox 6">
            <a:extLst>
              <a:ext uri="{FF2B5EF4-FFF2-40B4-BE49-F238E27FC236}">
                <a16:creationId xmlns:a16="http://schemas.microsoft.com/office/drawing/2014/main" id="{E925F797-CB24-2E41-B229-941966E55DC6}"/>
              </a:ext>
            </a:extLst>
          </p:cNvPr>
          <p:cNvSpPr txBox="1"/>
          <p:nvPr/>
        </p:nvSpPr>
        <p:spPr>
          <a:xfrm>
            <a:off x="4572000" y="1892159"/>
            <a:ext cx="4532489" cy="2492990"/>
          </a:xfrm>
          <a:prstGeom prst="rect">
            <a:avLst/>
          </a:prstGeom>
          <a:noFill/>
        </p:spPr>
        <p:txBody>
          <a:bodyPr wrap="square" rtlCol="0">
            <a:spAutoFit/>
          </a:bodyPr>
          <a:lstStyle/>
          <a:p>
            <a:pPr>
              <a:spcAft>
                <a:spcPts val="2400"/>
              </a:spcAft>
            </a:pPr>
            <a:r>
              <a:rPr lang="en-US" sz="2400" b="1" dirty="0">
                <a:latin typeface="PT Sans"/>
                <a:cs typeface="PT Sans"/>
              </a:rPr>
              <a:t>Parallel Sum</a:t>
            </a:r>
          </a:p>
          <a:p>
            <a:pPr marL="342900" indent="-342900">
              <a:spcAft>
                <a:spcPts val="2400"/>
              </a:spcAft>
              <a:buFont typeface="Arial" panose="020B0604020202020204" pitchFamily="34" charset="0"/>
              <a:buChar char="•"/>
            </a:pPr>
            <a:r>
              <a:rPr lang="en-US" sz="2400" dirty="0">
                <a:latin typeface="PT Sans"/>
                <a:cs typeface="PT Sans"/>
              </a:rPr>
              <a:t>Integers stored in </a:t>
            </a:r>
            <a:r>
              <a:rPr lang="en-US" sz="2400" dirty="0" err="1">
                <a:latin typeface="PT Sans"/>
                <a:cs typeface="PT Sans"/>
              </a:rPr>
              <a:t>jarray</a:t>
            </a:r>
            <a:endParaRPr lang="en-US" sz="2400" dirty="0">
              <a:latin typeface="PT Sans"/>
              <a:cs typeface="PT Sans"/>
            </a:endParaRPr>
          </a:p>
          <a:p>
            <a:pPr marL="342900" indent="-342900">
              <a:spcAft>
                <a:spcPts val="2400"/>
              </a:spcAft>
              <a:buFont typeface="Arial" panose="020B0604020202020204" pitchFamily="34" charset="0"/>
              <a:buChar char="•"/>
            </a:pPr>
            <a:r>
              <a:rPr lang="en-US" sz="2400" dirty="0">
                <a:latin typeface="PT Sans"/>
                <a:cs typeface="PT Sans"/>
              </a:rPr>
              <a:t>Divided evenly among threads</a:t>
            </a:r>
          </a:p>
          <a:p>
            <a:pPr marL="342900" indent="-342900">
              <a:spcAft>
                <a:spcPts val="2400"/>
              </a:spcAft>
              <a:buFont typeface="Arial" panose="020B0604020202020204" pitchFamily="34" charset="0"/>
              <a:buChar char="•"/>
            </a:pPr>
            <a:r>
              <a:rPr lang="en-US" sz="2400" dirty="0">
                <a:latin typeface="PT Sans"/>
                <a:cs typeface="PT Sans"/>
              </a:rPr>
              <a:t>1, 2, 4, 8, and 12 threads</a:t>
            </a:r>
          </a:p>
        </p:txBody>
      </p:sp>
      <p:sp>
        <p:nvSpPr>
          <p:cNvPr id="2" name="TextBox 1">
            <a:extLst>
              <a:ext uri="{FF2B5EF4-FFF2-40B4-BE49-F238E27FC236}">
                <a16:creationId xmlns:a16="http://schemas.microsoft.com/office/drawing/2014/main" id="{C341302A-B70D-6B40-B214-0A3CEBC0A92D}"/>
              </a:ext>
            </a:extLst>
          </p:cNvPr>
          <p:cNvSpPr txBox="1"/>
          <p:nvPr/>
        </p:nvSpPr>
        <p:spPr>
          <a:xfrm>
            <a:off x="3180642" y="5007051"/>
            <a:ext cx="3539067" cy="923330"/>
          </a:xfrm>
          <a:prstGeom prst="rect">
            <a:avLst/>
          </a:prstGeom>
          <a:noFill/>
        </p:spPr>
        <p:txBody>
          <a:bodyPr wrap="square" rtlCol="0">
            <a:spAutoFit/>
          </a:bodyPr>
          <a:lstStyle/>
          <a:p>
            <a:r>
              <a:rPr lang="en-US" dirty="0">
                <a:solidFill>
                  <a:srgbClr val="FF0000"/>
                </a:solidFill>
              </a:rPr>
              <a:t>* Results obtained using same OpenMP block for all runs, including 1 thread</a:t>
            </a:r>
          </a:p>
        </p:txBody>
      </p:sp>
    </p:spTree>
    <p:extLst>
      <p:ext uri="{BB962C8B-B14F-4D97-AF65-F5344CB8AC3E}">
        <p14:creationId xmlns:p14="http://schemas.microsoft.com/office/powerpoint/2010/main" val="2810549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484758" y="408482"/>
            <a:ext cx="3432487" cy="400110"/>
          </a:xfrm>
          <a:prstGeom prst="rect">
            <a:avLst/>
          </a:prstGeom>
          <a:noFill/>
        </p:spPr>
        <p:txBody>
          <a:bodyPr wrap="square" rtlCol="0">
            <a:spAutoFit/>
          </a:bodyPr>
          <a:lstStyle/>
          <a:p>
            <a:pPr algn="ctr"/>
            <a:r>
              <a:rPr lang="en-US" sz="2000" dirty="0">
                <a:latin typeface="PT Sans"/>
                <a:cs typeface="PT Sans"/>
              </a:rPr>
              <a:t>Parallel Matrix Multiplication</a:t>
            </a:r>
          </a:p>
        </p:txBody>
      </p:sp>
      <p:pic>
        <p:nvPicPr>
          <p:cNvPr id="7" name="Picture 6" descr="Chart, line chart&#10;&#10;Description automatically generated">
            <a:extLst>
              <a:ext uri="{FF2B5EF4-FFF2-40B4-BE49-F238E27FC236}">
                <a16:creationId xmlns:a16="http://schemas.microsoft.com/office/drawing/2014/main" id="{23634534-4BBD-6C43-8FA5-AA78EEA66379}"/>
              </a:ext>
            </a:extLst>
          </p:cNvPr>
          <p:cNvPicPr>
            <a:picLocks noChangeAspect="1"/>
          </p:cNvPicPr>
          <p:nvPr/>
        </p:nvPicPr>
        <p:blipFill>
          <a:blip r:embed="rId4"/>
          <a:stretch>
            <a:fillRect/>
          </a:stretch>
        </p:blipFill>
        <p:spPr>
          <a:xfrm>
            <a:off x="484759" y="817561"/>
            <a:ext cx="3448756" cy="1956149"/>
          </a:xfrm>
          <a:prstGeom prst="rect">
            <a:avLst/>
          </a:prstGeom>
        </p:spPr>
      </p:pic>
      <p:pic>
        <p:nvPicPr>
          <p:cNvPr id="9" name="Picture 8" descr="Chart, line chart&#10;&#10;Description automatically generated">
            <a:extLst>
              <a:ext uri="{FF2B5EF4-FFF2-40B4-BE49-F238E27FC236}">
                <a16:creationId xmlns:a16="http://schemas.microsoft.com/office/drawing/2014/main" id="{3DC638BC-7D1F-C14F-B803-0757383B3D36}"/>
              </a:ext>
            </a:extLst>
          </p:cNvPr>
          <p:cNvPicPr>
            <a:picLocks noChangeAspect="1"/>
          </p:cNvPicPr>
          <p:nvPr/>
        </p:nvPicPr>
        <p:blipFill>
          <a:blip r:embed="rId5"/>
          <a:stretch>
            <a:fillRect/>
          </a:stretch>
        </p:blipFill>
        <p:spPr>
          <a:xfrm>
            <a:off x="484760" y="2772848"/>
            <a:ext cx="3448754" cy="1956148"/>
          </a:xfrm>
          <a:prstGeom prst="rect">
            <a:avLst/>
          </a:prstGeom>
        </p:spPr>
      </p:pic>
      <p:pic>
        <p:nvPicPr>
          <p:cNvPr id="11" name="Picture 10" descr="Chart&#10;&#10;Description automatically generated">
            <a:extLst>
              <a:ext uri="{FF2B5EF4-FFF2-40B4-BE49-F238E27FC236}">
                <a16:creationId xmlns:a16="http://schemas.microsoft.com/office/drawing/2014/main" id="{BB018102-BAC6-D74E-BE1C-6459C9D1BFDE}"/>
              </a:ext>
            </a:extLst>
          </p:cNvPr>
          <p:cNvPicPr>
            <a:picLocks noChangeAspect="1"/>
          </p:cNvPicPr>
          <p:nvPr/>
        </p:nvPicPr>
        <p:blipFill>
          <a:blip r:embed="rId6"/>
          <a:stretch>
            <a:fillRect/>
          </a:stretch>
        </p:blipFill>
        <p:spPr>
          <a:xfrm>
            <a:off x="484760" y="4737965"/>
            <a:ext cx="3432486" cy="1956148"/>
          </a:xfrm>
          <a:prstGeom prst="rect">
            <a:avLst/>
          </a:prstGeom>
        </p:spPr>
      </p:pic>
      <p:pic>
        <p:nvPicPr>
          <p:cNvPr id="13" name="Picture 12" descr="Chart, line chart&#10;&#10;Description automatically generated">
            <a:extLst>
              <a:ext uri="{FF2B5EF4-FFF2-40B4-BE49-F238E27FC236}">
                <a16:creationId xmlns:a16="http://schemas.microsoft.com/office/drawing/2014/main" id="{D9D3E378-FA8F-3348-B3BF-5F7B07FF443E}"/>
              </a:ext>
            </a:extLst>
          </p:cNvPr>
          <p:cNvPicPr>
            <a:picLocks noChangeAspect="1"/>
          </p:cNvPicPr>
          <p:nvPr/>
        </p:nvPicPr>
        <p:blipFill>
          <a:blip r:embed="rId7"/>
          <a:stretch>
            <a:fillRect/>
          </a:stretch>
        </p:blipFill>
        <p:spPr>
          <a:xfrm>
            <a:off x="5226756" y="817561"/>
            <a:ext cx="3448754" cy="1960150"/>
          </a:xfrm>
          <a:prstGeom prst="rect">
            <a:avLst/>
          </a:prstGeom>
        </p:spPr>
      </p:pic>
      <p:pic>
        <p:nvPicPr>
          <p:cNvPr id="15" name="Picture 14" descr="Chart, line chart&#10;&#10;Description automatically generated">
            <a:extLst>
              <a:ext uri="{FF2B5EF4-FFF2-40B4-BE49-F238E27FC236}">
                <a16:creationId xmlns:a16="http://schemas.microsoft.com/office/drawing/2014/main" id="{5B306896-7BE1-E14D-9720-33032F0E4AD0}"/>
              </a:ext>
            </a:extLst>
          </p:cNvPr>
          <p:cNvPicPr>
            <a:picLocks noChangeAspect="1"/>
          </p:cNvPicPr>
          <p:nvPr/>
        </p:nvPicPr>
        <p:blipFill>
          <a:blip r:embed="rId8"/>
          <a:stretch>
            <a:fillRect/>
          </a:stretch>
        </p:blipFill>
        <p:spPr>
          <a:xfrm>
            <a:off x="5226755" y="2772847"/>
            <a:ext cx="3448755" cy="1956149"/>
          </a:xfrm>
          <a:prstGeom prst="rect">
            <a:avLst/>
          </a:prstGeom>
        </p:spPr>
      </p:pic>
      <p:pic>
        <p:nvPicPr>
          <p:cNvPr id="17" name="Picture 16" descr="Chart, line chart&#10;&#10;Description automatically generated">
            <a:extLst>
              <a:ext uri="{FF2B5EF4-FFF2-40B4-BE49-F238E27FC236}">
                <a16:creationId xmlns:a16="http://schemas.microsoft.com/office/drawing/2014/main" id="{B5570F5C-D9DF-B242-8648-765724D24D4A}"/>
              </a:ext>
            </a:extLst>
          </p:cNvPr>
          <p:cNvPicPr>
            <a:picLocks noChangeAspect="1"/>
          </p:cNvPicPr>
          <p:nvPr/>
        </p:nvPicPr>
        <p:blipFill>
          <a:blip r:embed="rId9"/>
          <a:stretch>
            <a:fillRect/>
          </a:stretch>
        </p:blipFill>
        <p:spPr>
          <a:xfrm>
            <a:off x="5226755" y="4733962"/>
            <a:ext cx="3448756" cy="1960151"/>
          </a:xfrm>
          <a:prstGeom prst="rect">
            <a:avLst/>
          </a:prstGeom>
        </p:spPr>
      </p:pic>
      <p:sp>
        <p:nvSpPr>
          <p:cNvPr id="18" name="TextBox 17">
            <a:extLst>
              <a:ext uri="{FF2B5EF4-FFF2-40B4-BE49-F238E27FC236}">
                <a16:creationId xmlns:a16="http://schemas.microsoft.com/office/drawing/2014/main" id="{75C5C583-7B4B-E14A-AEC1-FD210D42AE53}"/>
              </a:ext>
            </a:extLst>
          </p:cNvPr>
          <p:cNvSpPr txBox="1"/>
          <p:nvPr/>
        </p:nvSpPr>
        <p:spPr>
          <a:xfrm>
            <a:off x="5226755" y="402600"/>
            <a:ext cx="3432487" cy="400110"/>
          </a:xfrm>
          <a:prstGeom prst="rect">
            <a:avLst/>
          </a:prstGeom>
          <a:noFill/>
        </p:spPr>
        <p:txBody>
          <a:bodyPr wrap="square" rtlCol="0">
            <a:spAutoFit/>
          </a:bodyPr>
          <a:lstStyle/>
          <a:p>
            <a:pPr algn="ctr"/>
            <a:r>
              <a:rPr lang="en-US" sz="2000" dirty="0">
                <a:latin typeface="PT Sans"/>
                <a:cs typeface="PT Sans"/>
              </a:rPr>
              <a:t>Parallel Sum</a:t>
            </a:r>
          </a:p>
        </p:txBody>
      </p:sp>
    </p:spTree>
    <p:extLst>
      <p:ext uri="{BB962C8B-B14F-4D97-AF65-F5344CB8AC3E}">
        <p14:creationId xmlns:p14="http://schemas.microsoft.com/office/powerpoint/2010/main" val="20175139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Conclusion</a:t>
            </a:r>
          </a:p>
        </p:txBody>
      </p:sp>
      <p:sp>
        <p:nvSpPr>
          <p:cNvPr id="6" name="TextBox 5"/>
          <p:cNvSpPr txBox="1"/>
          <p:nvPr/>
        </p:nvSpPr>
        <p:spPr>
          <a:xfrm>
            <a:off x="416600" y="1211910"/>
            <a:ext cx="8315417" cy="3847207"/>
          </a:xfrm>
          <a:prstGeom prst="rect">
            <a:avLst/>
          </a:prstGeom>
          <a:noFill/>
        </p:spPr>
        <p:txBody>
          <a:bodyPr wrap="square" rtlCol="0">
            <a:spAutoFit/>
          </a:bodyPr>
          <a:lstStyle/>
          <a:p>
            <a:pPr marL="342900" indent="-342900">
              <a:spcAft>
                <a:spcPts val="2400"/>
              </a:spcAft>
              <a:buFont typeface="Arial" panose="020B0604020202020204" pitchFamily="34" charset="0"/>
              <a:buChar char="•"/>
            </a:pPr>
            <a:r>
              <a:rPr lang="en-US" sz="2400" dirty="0">
                <a:latin typeface="PT Sans"/>
                <a:cs typeface="PT Sans"/>
              </a:rPr>
              <a:t>Core directives, clauses, functions implemented</a:t>
            </a:r>
          </a:p>
          <a:p>
            <a:pPr marL="342900" indent="-342900">
              <a:spcAft>
                <a:spcPts val="2400"/>
              </a:spcAft>
              <a:buFont typeface="Arial" panose="020B0604020202020204" pitchFamily="34" charset="0"/>
              <a:buChar char="•"/>
            </a:pPr>
            <a:r>
              <a:rPr lang="en-US" sz="2400" dirty="0">
                <a:latin typeface="PT Sans"/>
                <a:cs typeface="PT Sans"/>
              </a:rPr>
              <a:t>Fit OpenMP style/syntax to Python conventions</a:t>
            </a:r>
          </a:p>
          <a:p>
            <a:pPr marL="342900" indent="-342900">
              <a:spcAft>
                <a:spcPts val="2400"/>
              </a:spcAft>
              <a:buFont typeface="Arial" panose="020B0604020202020204" pitchFamily="34" charset="0"/>
              <a:buChar char="•"/>
            </a:pPr>
            <a:r>
              <a:rPr lang="en-US" sz="2400" dirty="0">
                <a:latin typeface="PT Sans"/>
                <a:cs typeface="PT Sans"/>
              </a:rPr>
              <a:t>Tested our solution with n x n matrix multiplication</a:t>
            </a:r>
          </a:p>
          <a:p>
            <a:pPr marL="342900" indent="-342900">
              <a:spcAft>
                <a:spcPts val="2400"/>
              </a:spcAft>
              <a:buFont typeface="Arial" panose="020B0604020202020204" pitchFamily="34" charset="0"/>
              <a:buChar char="•"/>
            </a:pPr>
            <a:r>
              <a:rPr lang="en-US" sz="2400" dirty="0">
                <a:latin typeface="PT Sans"/>
                <a:cs typeface="PT Sans"/>
              </a:rPr>
              <a:t>Results adequate for teaching parallel concepts</a:t>
            </a:r>
          </a:p>
          <a:p>
            <a:pPr marL="342900" indent="-342900">
              <a:spcAft>
                <a:spcPts val="2400"/>
              </a:spcAft>
              <a:buFont typeface="Arial" panose="020B0604020202020204" pitchFamily="34" charset="0"/>
              <a:buChar char="•"/>
            </a:pPr>
            <a:endParaRPr lang="en-US" sz="2400" dirty="0">
              <a:latin typeface="PT Sans"/>
              <a:cs typeface="PT Sans"/>
            </a:endParaRPr>
          </a:p>
          <a:p>
            <a:pPr marL="342900" indent="-342900">
              <a:spcAft>
                <a:spcPts val="2400"/>
              </a:spcAft>
              <a:buFont typeface="Arial" panose="020B0604020202020204" pitchFamily="34" charset="0"/>
              <a:buChar char="•"/>
            </a:pPr>
            <a:endParaRPr lang="en-US" sz="2400" dirty="0">
              <a:latin typeface="PT Sans"/>
              <a:cs typeface="PT Sans"/>
            </a:endParaRPr>
          </a:p>
        </p:txBody>
      </p:sp>
    </p:spTree>
    <p:extLst>
      <p:ext uri="{BB962C8B-B14F-4D97-AF65-F5344CB8AC3E}">
        <p14:creationId xmlns:p14="http://schemas.microsoft.com/office/powerpoint/2010/main" val="31837018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3291990" y="1764569"/>
            <a:ext cx="2560020" cy="646331"/>
          </a:xfrm>
          <a:prstGeom prst="rect">
            <a:avLst/>
          </a:prstGeom>
          <a:noFill/>
        </p:spPr>
        <p:txBody>
          <a:bodyPr wrap="square" rtlCol="0">
            <a:spAutoFit/>
          </a:bodyPr>
          <a:lstStyle/>
          <a:p>
            <a:pPr>
              <a:spcAft>
                <a:spcPts val="2400"/>
              </a:spcAft>
            </a:pPr>
            <a:r>
              <a:rPr lang="en-US" sz="3600" dirty="0">
                <a:latin typeface="PT Sans"/>
                <a:cs typeface="PT Sans"/>
              </a:rPr>
              <a:t>Questions?</a:t>
            </a:r>
          </a:p>
        </p:txBody>
      </p:sp>
    </p:spTree>
    <p:extLst>
      <p:ext uri="{BB962C8B-B14F-4D97-AF65-F5344CB8AC3E}">
        <p14:creationId xmlns:p14="http://schemas.microsoft.com/office/powerpoint/2010/main" val="35962592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References</a:t>
            </a:r>
          </a:p>
        </p:txBody>
      </p:sp>
      <p:sp>
        <p:nvSpPr>
          <p:cNvPr id="8" name="TextBox 7">
            <a:extLst>
              <a:ext uri="{FF2B5EF4-FFF2-40B4-BE49-F238E27FC236}">
                <a16:creationId xmlns:a16="http://schemas.microsoft.com/office/drawing/2014/main" id="{3D579452-6AA7-495A-A58B-A050543CAE6B}"/>
              </a:ext>
            </a:extLst>
          </p:cNvPr>
          <p:cNvSpPr txBox="1"/>
          <p:nvPr/>
        </p:nvSpPr>
        <p:spPr>
          <a:xfrm>
            <a:off x="345344" y="808592"/>
            <a:ext cx="8453311" cy="5201424"/>
          </a:xfrm>
          <a:prstGeom prst="rect">
            <a:avLst/>
          </a:prstGeom>
          <a:noFill/>
        </p:spPr>
        <p:txBody>
          <a:bodyPr wrap="square" rtlCol="0">
            <a:spAutoFit/>
          </a:bodyPr>
          <a:lstStyle/>
          <a:p>
            <a:pPr marL="457200" indent="-228600">
              <a:spcAft>
                <a:spcPts val="1200"/>
              </a:spcAft>
            </a:pPr>
            <a:r>
              <a:rPr lang="en-US" sz="1200" dirty="0"/>
              <a:t>[1] D. J. Ernst and D. E. Stevenson, “Concurrent cs: preparing students for a multicore world,” in Proceedings of the 13th annual conference on Innovation and technology in computer science education, pp. 230–234, 2008. </a:t>
            </a:r>
          </a:p>
          <a:p>
            <a:pPr marL="457200" indent="-228600">
              <a:spcAft>
                <a:spcPts val="1200"/>
              </a:spcAft>
            </a:pPr>
            <a:r>
              <a:rPr lang="en-US" sz="1200" dirty="0"/>
              <a:t>[2] Y. Ko, B. </a:t>
            </a:r>
            <a:r>
              <a:rPr lang="en-US" sz="1200" dirty="0" err="1"/>
              <a:t>Burgstaller</a:t>
            </a:r>
            <a:r>
              <a:rPr lang="en-US" sz="1200" dirty="0"/>
              <a:t>, and B. Scholz, “Parallel from the beginning: The case for multicore programming in </a:t>
            </a:r>
            <a:r>
              <a:rPr lang="en-US" sz="1200" dirty="0" err="1"/>
              <a:t>thecomputer</a:t>
            </a:r>
            <a:r>
              <a:rPr lang="en-US" sz="1200" dirty="0"/>
              <a:t> science undergraduate curriculum,” in Proceeding of the 44th ACM technical symposium on Computer science education, pp. 415–420, 2013. [3] J. C. Adams, “Injecting parallel computing into cs2,” in Proceedings of the 45th ACM technical symposium on Computer science education, pp. 277–282, 2014. </a:t>
            </a:r>
          </a:p>
          <a:p>
            <a:pPr marL="457200" indent="-228600">
              <a:spcAft>
                <a:spcPts val="1200"/>
              </a:spcAft>
            </a:pPr>
            <a:r>
              <a:rPr lang="en-US" sz="1200" dirty="0"/>
              <a:t>[4] B. </a:t>
            </a:r>
            <a:r>
              <a:rPr lang="en-US" sz="1200" dirty="0" err="1"/>
              <a:t>Neelima</a:t>
            </a:r>
            <a:r>
              <a:rPr lang="en-US" sz="1200" dirty="0"/>
              <a:t> and J. Li, “Introducing high performance computing concepts into engineering undergraduate curriculum: a success story,” in Proceedings of the Workshop on Education for High-Performance Computing, pp. 1–8, 2015. </a:t>
            </a:r>
          </a:p>
          <a:p>
            <a:pPr marL="457200" indent="-228600">
              <a:spcAft>
                <a:spcPts val="1200"/>
              </a:spcAft>
            </a:pPr>
            <a:r>
              <a:rPr lang="en-US" sz="1200" dirty="0"/>
              <a:t>[5] J. R. Graham, “Integrating parallel programming techniques into traditional computer science curricula,” ACM SIGCSE Bulletin, vol. 39, no. 4, pp. 75–78, 2007. </a:t>
            </a:r>
          </a:p>
          <a:p>
            <a:pPr marL="457200" indent="-228600">
              <a:spcAft>
                <a:spcPts val="1200"/>
              </a:spcAft>
            </a:pPr>
            <a:r>
              <a:rPr lang="en-US" sz="1200" dirty="0"/>
              <a:t>[6] R. Brown and E. Shoop, “</a:t>
            </a:r>
            <a:r>
              <a:rPr lang="en-US" sz="1200" dirty="0" err="1"/>
              <a:t>Csinparallel</a:t>
            </a:r>
            <a:r>
              <a:rPr lang="en-US" sz="1200" dirty="0"/>
              <a:t> and synergy for rapid incremental addition of </a:t>
            </a:r>
            <a:r>
              <a:rPr lang="en-US" sz="1200" dirty="0" err="1"/>
              <a:t>pdc</a:t>
            </a:r>
            <a:r>
              <a:rPr lang="en-US" sz="1200" dirty="0"/>
              <a:t> into cs curricula,” in 2012 IEEE 26th International Parallel and Distributed Processing Symposium Workshops &amp; PhD Forum, pp. 1329–1334, IEEE, 2012. </a:t>
            </a:r>
          </a:p>
          <a:p>
            <a:pPr marL="457200" indent="-228600">
              <a:spcAft>
                <a:spcPts val="1200"/>
              </a:spcAft>
            </a:pPr>
            <a:r>
              <a:rPr lang="en-US" sz="1200" dirty="0"/>
              <a:t>[7] R. Brown and E. Shoop, “Modules in community: injecting more parallelism into computer science curricula,” in Proceedings of the 42nd ACM technical symposium on Computer science education, pp. 447–452, 2011. </a:t>
            </a:r>
          </a:p>
          <a:p>
            <a:pPr marL="457200" indent="-228600">
              <a:spcAft>
                <a:spcPts val="1200"/>
              </a:spcAft>
            </a:pPr>
            <a:r>
              <a:rPr lang="en-US" sz="1200" dirty="0"/>
              <a:t>[8] J. Adams, R. Brown, and E. Shoop, “Patterns and exemplars: Compelling strategies for teaching parallel and distributed computing to cs undergraduates,” in 2013 IEEE International Symposium on Parallel &amp; Distributed Processing, Workshops and </a:t>
            </a:r>
            <a:r>
              <a:rPr lang="en-US" sz="1200" dirty="0" err="1"/>
              <a:t>Phd</a:t>
            </a:r>
            <a:r>
              <a:rPr lang="en-US" sz="1200" dirty="0"/>
              <a:t> Forum, pp. 1244– 1251, IEEE, 2013. </a:t>
            </a:r>
          </a:p>
          <a:p>
            <a:pPr marL="457200" indent="-228600">
              <a:spcAft>
                <a:spcPts val="1200"/>
              </a:spcAft>
            </a:pPr>
            <a:r>
              <a:rPr lang="en-US" sz="1200" dirty="0"/>
              <a:t>[9] W. Ahmed, M. M. </a:t>
            </a:r>
            <a:r>
              <a:rPr lang="en-US" sz="1200" dirty="0" err="1"/>
              <a:t>Muthaher</a:t>
            </a:r>
            <a:r>
              <a:rPr lang="en-US" sz="1200" dirty="0"/>
              <a:t>, and J. M. Basheer, “Introducing high performance computing (</a:t>
            </a:r>
            <a:r>
              <a:rPr lang="en-US" sz="1200" dirty="0" err="1"/>
              <a:t>hpc</a:t>
            </a:r>
            <a:r>
              <a:rPr lang="en-US" sz="1200" dirty="0"/>
              <a:t>) concepts in institutions with an absence of </a:t>
            </a:r>
            <a:r>
              <a:rPr lang="en-US" sz="1200" dirty="0" err="1"/>
              <a:t>hpc</a:t>
            </a:r>
            <a:r>
              <a:rPr lang="en-US" sz="1200" dirty="0"/>
              <a:t> culture,” in 2013 Sixth International Conference on Contemporary Computing (IC3), pp. 274–277, IEEE, 2013. </a:t>
            </a:r>
          </a:p>
          <a:p>
            <a:pPr marL="457200" indent="-228600">
              <a:spcAft>
                <a:spcPts val="1200"/>
              </a:spcAft>
            </a:pPr>
            <a:endParaRPr lang="en-US" sz="1200" dirty="0"/>
          </a:p>
        </p:txBody>
      </p:sp>
    </p:spTree>
    <p:extLst>
      <p:ext uri="{BB962C8B-B14F-4D97-AF65-F5344CB8AC3E}">
        <p14:creationId xmlns:p14="http://schemas.microsoft.com/office/powerpoint/2010/main" val="3580698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References</a:t>
            </a:r>
          </a:p>
        </p:txBody>
      </p:sp>
      <p:sp>
        <p:nvSpPr>
          <p:cNvPr id="8" name="TextBox 7">
            <a:extLst>
              <a:ext uri="{FF2B5EF4-FFF2-40B4-BE49-F238E27FC236}">
                <a16:creationId xmlns:a16="http://schemas.microsoft.com/office/drawing/2014/main" id="{3D579452-6AA7-495A-A58B-A050543CAE6B}"/>
              </a:ext>
            </a:extLst>
          </p:cNvPr>
          <p:cNvSpPr txBox="1"/>
          <p:nvPr/>
        </p:nvSpPr>
        <p:spPr>
          <a:xfrm>
            <a:off x="345344" y="808592"/>
            <a:ext cx="8453311" cy="3416320"/>
          </a:xfrm>
          <a:prstGeom prst="rect">
            <a:avLst/>
          </a:prstGeom>
          <a:noFill/>
        </p:spPr>
        <p:txBody>
          <a:bodyPr wrap="square" rtlCol="0">
            <a:spAutoFit/>
          </a:bodyPr>
          <a:lstStyle/>
          <a:p>
            <a:pPr marL="457200" indent="-292608">
              <a:spcAft>
                <a:spcPts val="1200"/>
              </a:spcAft>
            </a:pPr>
            <a:r>
              <a:rPr lang="en-US" sz="1200" dirty="0"/>
              <a:t>[10] S. A. Bogaerts, “Limited time and experience: Parallelism in cs1,” in 2014 IEEE International Parallel &amp; Distributed Processing Symposium Workshops, pp. 1071–1078, IEEE, 2014. </a:t>
            </a:r>
          </a:p>
          <a:p>
            <a:pPr marL="457200" indent="-292608">
              <a:spcAft>
                <a:spcPts val="1200"/>
              </a:spcAft>
            </a:pPr>
            <a:r>
              <a:rPr lang="en-US" sz="1200" dirty="0"/>
              <a:t>[11] B. L. Kurtz, C. Kim, and J. </a:t>
            </a:r>
            <a:r>
              <a:rPr lang="en-US" sz="1200" dirty="0" err="1"/>
              <a:t>Alsabbagh</a:t>
            </a:r>
            <a:r>
              <a:rPr lang="en-US" sz="1200" dirty="0"/>
              <a:t>, “Parallel computing in the undergraduate curriculum,” in Proceedings of the twenty-ninth SIGCSE technical symposium on Computer science education, pp. 212–216, 1998.</a:t>
            </a:r>
          </a:p>
          <a:p>
            <a:pPr marL="457200" indent="-292608">
              <a:spcAft>
                <a:spcPts val="1200"/>
              </a:spcAft>
            </a:pPr>
            <a:r>
              <a:rPr lang="en-US" sz="1200" dirty="0"/>
              <a:t>[12] G. Lu, J. Xu, J. Liu, B. Dai, S. </a:t>
            </a:r>
            <a:r>
              <a:rPr lang="en-US" sz="1200" dirty="0" err="1"/>
              <a:t>Gui</a:t>
            </a:r>
            <a:r>
              <a:rPr lang="en-US" sz="1200" dirty="0"/>
              <a:t>, and S. Zhan, “Integrating parallel and distributed computing topics into an undergraduate cs curriculum at </a:t>
            </a:r>
            <a:r>
              <a:rPr lang="en-US" sz="1200" dirty="0" err="1"/>
              <a:t>uestc</a:t>
            </a:r>
            <a:r>
              <a:rPr lang="en-US" sz="1200" dirty="0"/>
              <a:t>,” in 2015 IEEE International Parallel and Distributed Processing Symposium Workshop (IPDPSW), (Los Alamitos, CA, USA), pp. 782–787, IEEE Computer Society, may 2015. 13 </a:t>
            </a:r>
          </a:p>
          <a:p>
            <a:pPr marL="457200" indent="-292608">
              <a:spcAft>
                <a:spcPts val="1200"/>
              </a:spcAft>
            </a:pPr>
            <a:r>
              <a:rPr lang="en-US" sz="1200" dirty="0"/>
              <a:t>[13] S. Ghafoor and M. Rogers, “</a:t>
            </a:r>
            <a:r>
              <a:rPr lang="en-US" sz="1200" dirty="0" err="1"/>
              <a:t>ipdc</a:t>
            </a:r>
            <a:r>
              <a:rPr lang="en-US" sz="1200" dirty="0"/>
              <a:t> workshop.” https://</a:t>
            </a:r>
            <a:r>
              <a:rPr lang="en-US" sz="1200" dirty="0" err="1"/>
              <a:t>www.csc.tntech.edu</a:t>
            </a:r>
            <a:r>
              <a:rPr lang="en-US" sz="1200" dirty="0"/>
              <a:t>/ </a:t>
            </a:r>
            <a:r>
              <a:rPr lang="en-US" sz="1200" dirty="0" err="1"/>
              <a:t>pdcincs</a:t>
            </a:r>
            <a:r>
              <a:rPr lang="en-US" sz="1200" dirty="0"/>
              <a:t>/. </a:t>
            </a:r>
          </a:p>
          <a:p>
            <a:pPr marL="457200" indent="-292608">
              <a:spcAft>
                <a:spcPts val="1200"/>
              </a:spcAft>
            </a:pPr>
            <a:r>
              <a:rPr lang="en-US" sz="1200" dirty="0"/>
              <a:t>[14] J. M. Bull and M. E. </a:t>
            </a:r>
            <a:r>
              <a:rPr lang="en-US" sz="1200" dirty="0" err="1"/>
              <a:t>Kambites</a:t>
            </a:r>
            <a:r>
              <a:rPr lang="en-US" sz="1200" dirty="0"/>
              <a:t>, “</a:t>
            </a:r>
            <a:r>
              <a:rPr lang="en-US" sz="1200" dirty="0" err="1"/>
              <a:t>Jomp</a:t>
            </a:r>
            <a:r>
              <a:rPr lang="en-US" sz="1200" dirty="0"/>
              <a:t>—an </a:t>
            </a:r>
            <a:r>
              <a:rPr lang="en-US" sz="1200" dirty="0" err="1"/>
              <a:t>openmp</a:t>
            </a:r>
            <a:r>
              <a:rPr lang="en-US" sz="1200" dirty="0"/>
              <a:t>-like interface for java,” in Proceedings of the ACM 2000 conference on Java Grande, pp. 44–53, 2000. </a:t>
            </a:r>
          </a:p>
          <a:p>
            <a:pPr marL="457200" indent="-292608">
              <a:spcAft>
                <a:spcPts val="1200"/>
              </a:spcAft>
            </a:pPr>
            <a:r>
              <a:rPr lang="en-US" sz="1200" dirty="0"/>
              <a:t>[15] N. </a:t>
            </a:r>
            <a:r>
              <a:rPr lang="en-US" sz="1200" dirty="0" err="1"/>
              <a:t>Giacaman</a:t>
            </a:r>
            <a:r>
              <a:rPr lang="en-US" sz="1200" dirty="0"/>
              <a:t> and O. </a:t>
            </a:r>
            <a:r>
              <a:rPr lang="en-US" sz="1200" dirty="0" err="1"/>
              <a:t>Sinnen</a:t>
            </a:r>
            <a:r>
              <a:rPr lang="en-US" sz="1200" dirty="0"/>
              <a:t>, “</a:t>
            </a:r>
            <a:r>
              <a:rPr lang="en-US" sz="1200" dirty="0" err="1"/>
              <a:t>Pyjama</a:t>
            </a:r>
            <a:r>
              <a:rPr lang="en-US" sz="1200" dirty="0"/>
              <a:t>: </a:t>
            </a:r>
            <a:r>
              <a:rPr lang="en-US" sz="1200" dirty="0" err="1"/>
              <a:t>Openmp</a:t>
            </a:r>
            <a:r>
              <a:rPr lang="en-US" sz="1200" dirty="0"/>
              <a:t>-like implementation for java, with </a:t>
            </a:r>
            <a:r>
              <a:rPr lang="en-US" sz="1200" dirty="0" err="1"/>
              <a:t>gui</a:t>
            </a:r>
            <a:r>
              <a:rPr lang="en-US" sz="1200" dirty="0"/>
              <a:t> extensions,” in Proceedings of the 2013 International Workshop on Programming Models and Applications for Multicores and </a:t>
            </a:r>
            <a:r>
              <a:rPr lang="en-US" sz="1200" dirty="0" err="1"/>
              <a:t>Manycores</a:t>
            </a:r>
            <a:r>
              <a:rPr lang="en-US" sz="1200" dirty="0"/>
              <a:t>, pp. 43–52, 2013. </a:t>
            </a:r>
          </a:p>
          <a:p>
            <a:pPr marL="457200" indent="-292608">
              <a:spcAft>
                <a:spcPts val="1200"/>
              </a:spcAft>
            </a:pPr>
            <a:r>
              <a:rPr lang="en-US" sz="1200" dirty="0"/>
              <a:t>[16] P. </a:t>
            </a:r>
            <a:r>
              <a:rPr lang="en-US" sz="1200" dirty="0" err="1"/>
              <a:t>Belohl</a:t>
            </a:r>
            <a:r>
              <a:rPr lang="en-US" sz="1200" dirty="0"/>
              <a:t> ˇ </a:t>
            </a:r>
            <a:r>
              <a:rPr lang="en-US" sz="1200" dirty="0" err="1"/>
              <a:t>avek</a:t>
            </a:r>
            <a:r>
              <a:rPr lang="en-US" sz="1200" dirty="0"/>
              <a:t>, “</a:t>
            </a:r>
            <a:r>
              <a:rPr lang="en-US" sz="1200" dirty="0" err="1"/>
              <a:t>Openmp</a:t>
            </a:r>
            <a:r>
              <a:rPr lang="en-US" sz="1200" dirty="0"/>
              <a:t> for java,” 2015. </a:t>
            </a:r>
            <a:endParaRPr lang="en-US" sz="1200" kern="1400" dirty="0">
              <a:cs typeface="PT Sans"/>
            </a:endParaRPr>
          </a:p>
        </p:txBody>
      </p:sp>
    </p:spTree>
    <p:extLst>
      <p:ext uri="{BB962C8B-B14F-4D97-AF65-F5344CB8AC3E}">
        <p14:creationId xmlns:p14="http://schemas.microsoft.com/office/powerpoint/2010/main" val="552643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Background</a:t>
            </a:r>
          </a:p>
        </p:txBody>
      </p:sp>
      <p:sp>
        <p:nvSpPr>
          <p:cNvPr id="6" name="TextBox 5"/>
          <p:cNvSpPr txBox="1"/>
          <p:nvPr/>
        </p:nvSpPr>
        <p:spPr>
          <a:xfrm>
            <a:off x="619626" y="1046746"/>
            <a:ext cx="4978489"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PT Sans"/>
                <a:cs typeface="PT Sans"/>
              </a:rPr>
              <a:t>Multi-core computing has become the standard</a:t>
            </a:r>
          </a:p>
          <a:p>
            <a:pPr marL="342900" indent="-342900">
              <a:buFont typeface="Arial" panose="020B0604020202020204" pitchFamily="34" charset="0"/>
              <a:buChar char="•"/>
            </a:pPr>
            <a:endParaRPr lang="en-US" sz="2400" dirty="0">
              <a:latin typeface="PT Sans"/>
              <a:cs typeface="PT Sans"/>
            </a:endParaRPr>
          </a:p>
          <a:p>
            <a:pPr marL="342900" indent="-342900">
              <a:buFont typeface="Arial" panose="020B0604020202020204" pitchFamily="34" charset="0"/>
              <a:buChar char="•"/>
            </a:pPr>
            <a:r>
              <a:rPr lang="en-US" sz="2400" dirty="0">
                <a:latin typeface="PT Sans"/>
                <a:cs typeface="PT Sans"/>
              </a:rPr>
              <a:t>Parallel Programming skills essential</a:t>
            </a:r>
          </a:p>
          <a:p>
            <a:pPr marL="800100" lvl="1" indent="-342900">
              <a:buFont typeface="Arial" panose="020B0604020202020204" pitchFamily="34" charset="0"/>
              <a:buChar char="•"/>
            </a:pPr>
            <a:r>
              <a:rPr lang="en-US" sz="2400" dirty="0">
                <a:latin typeface="PT Sans"/>
                <a:cs typeface="PT Sans"/>
              </a:rPr>
              <a:t>Multiprocessing</a:t>
            </a:r>
          </a:p>
          <a:p>
            <a:pPr marL="800100" lvl="1" indent="-342900">
              <a:buFont typeface="Arial" panose="020B0604020202020204" pitchFamily="34" charset="0"/>
              <a:buChar char="•"/>
            </a:pPr>
            <a:r>
              <a:rPr lang="en-US" sz="2400" dirty="0">
                <a:latin typeface="PT Sans"/>
                <a:cs typeface="PT Sans"/>
              </a:rPr>
              <a:t>Shared-memory multithreading</a:t>
            </a:r>
          </a:p>
          <a:p>
            <a:pPr marL="342900" indent="-342900">
              <a:buFont typeface="Arial" panose="020B0604020202020204" pitchFamily="34" charset="0"/>
              <a:buChar char="•"/>
            </a:pPr>
            <a:endParaRPr lang="en-US" sz="2400" dirty="0">
              <a:latin typeface="PT Sans"/>
              <a:cs typeface="PT Sans"/>
            </a:endParaRPr>
          </a:p>
        </p:txBody>
      </p:sp>
      <p:sp>
        <p:nvSpPr>
          <p:cNvPr id="2" name="Rounded Rectangle 1">
            <a:extLst>
              <a:ext uri="{FF2B5EF4-FFF2-40B4-BE49-F238E27FC236}">
                <a16:creationId xmlns:a16="http://schemas.microsoft.com/office/drawing/2014/main" id="{8FF0A7C1-765D-EB4E-967F-E41DB2E3A143}"/>
              </a:ext>
            </a:extLst>
          </p:cNvPr>
          <p:cNvSpPr/>
          <p:nvPr/>
        </p:nvSpPr>
        <p:spPr>
          <a:xfrm>
            <a:off x="5802626" y="1238391"/>
            <a:ext cx="2153653" cy="184684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CFB327C5-5055-454D-8032-6F24C9A75BB7}"/>
              </a:ext>
            </a:extLst>
          </p:cNvPr>
          <p:cNvSpPr/>
          <p:nvPr/>
        </p:nvSpPr>
        <p:spPr>
          <a:xfrm>
            <a:off x="6104419" y="1395809"/>
            <a:ext cx="619626" cy="7218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83432E52-E9E1-154E-89CE-15418998086C}"/>
              </a:ext>
            </a:extLst>
          </p:cNvPr>
          <p:cNvSpPr/>
          <p:nvPr/>
        </p:nvSpPr>
        <p:spPr>
          <a:xfrm>
            <a:off x="7032855" y="2240523"/>
            <a:ext cx="619626" cy="7218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1B32066E-9BD8-D144-8725-4C5D12859D82}"/>
              </a:ext>
            </a:extLst>
          </p:cNvPr>
          <p:cNvSpPr/>
          <p:nvPr/>
        </p:nvSpPr>
        <p:spPr>
          <a:xfrm>
            <a:off x="7032855" y="1395809"/>
            <a:ext cx="619626" cy="7218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4FD2540C-8401-DF4F-B7BF-FA7CB9C99E91}"/>
              </a:ext>
            </a:extLst>
          </p:cNvPr>
          <p:cNvSpPr txBox="1"/>
          <p:nvPr/>
        </p:nvSpPr>
        <p:spPr>
          <a:xfrm>
            <a:off x="6135149" y="1621130"/>
            <a:ext cx="558166" cy="261610"/>
          </a:xfrm>
          <a:prstGeom prst="rect">
            <a:avLst/>
          </a:prstGeom>
          <a:noFill/>
        </p:spPr>
        <p:txBody>
          <a:bodyPr wrap="none" rtlCol="0">
            <a:spAutoFit/>
          </a:bodyPr>
          <a:lstStyle/>
          <a:p>
            <a:pPr algn="ctr"/>
            <a:r>
              <a:rPr lang="en-US" sz="1100" dirty="0"/>
              <a:t>Core 1</a:t>
            </a:r>
          </a:p>
        </p:txBody>
      </p:sp>
      <p:sp>
        <p:nvSpPr>
          <p:cNvPr id="11" name="TextBox 10">
            <a:extLst>
              <a:ext uri="{FF2B5EF4-FFF2-40B4-BE49-F238E27FC236}">
                <a16:creationId xmlns:a16="http://schemas.microsoft.com/office/drawing/2014/main" id="{D63A3991-9647-B247-AD7F-9389A825989D}"/>
              </a:ext>
            </a:extLst>
          </p:cNvPr>
          <p:cNvSpPr txBox="1"/>
          <p:nvPr/>
        </p:nvSpPr>
        <p:spPr>
          <a:xfrm>
            <a:off x="6135149" y="2465123"/>
            <a:ext cx="558166" cy="261610"/>
          </a:xfrm>
          <a:prstGeom prst="rect">
            <a:avLst/>
          </a:prstGeom>
          <a:noFill/>
        </p:spPr>
        <p:txBody>
          <a:bodyPr wrap="none" rtlCol="0">
            <a:spAutoFit/>
          </a:bodyPr>
          <a:lstStyle/>
          <a:p>
            <a:pPr algn="ctr"/>
            <a:r>
              <a:rPr lang="en-US" sz="1100" dirty="0"/>
              <a:t>Core 3</a:t>
            </a:r>
          </a:p>
        </p:txBody>
      </p:sp>
      <p:sp>
        <p:nvSpPr>
          <p:cNvPr id="14" name="Rectangle 13">
            <a:extLst>
              <a:ext uri="{FF2B5EF4-FFF2-40B4-BE49-F238E27FC236}">
                <a16:creationId xmlns:a16="http://schemas.microsoft.com/office/drawing/2014/main" id="{BEB317EB-C5F9-5D47-A6AA-8B344A24133B}"/>
              </a:ext>
            </a:extLst>
          </p:cNvPr>
          <p:cNvSpPr/>
          <p:nvPr/>
        </p:nvSpPr>
        <p:spPr>
          <a:xfrm>
            <a:off x="6104419" y="2240523"/>
            <a:ext cx="619626" cy="7218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8EA3F644-4276-2645-8772-1C9648EF8D94}"/>
              </a:ext>
            </a:extLst>
          </p:cNvPr>
          <p:cNvSpPr txBox="1"/>
          <p:nvPr/>
        </p:nvSpPr>
        <p:spPr>
          <a:xfrm>
            <a:off x="7063585" y="2480725"/>
            <a:ext cx="558166" cy="261610"/>
          </a:xfrm>
          <a:prstGeom prst="rect">
            <a:avLst/>
          </a:prstGeom>
          <a:noFill/>
        </p:spPr>
        <p:txBody>
          <a:bodyPr wrap="none" rtlCol="0">
            <a:spAutoFit/>
          </a:bodyPr>
          <a:lstStyle/>
          <a:p>
            <a:pPr algn="ctr"/>
            <a:r>
              <a:rPr lang="en-US" sz="1100" dirty="0"/>
              <a:t>Core 4</a:t>
            </a:r>
          </a:p>
        </p:txBody>
      </p:sp>
      <p:sp>
        <p:nvSpPr>
          <p:cNvPr id="13" name="TextBox 12">
            <a:extLst>
              <a:ext uri="{FF2B5EF4-FFF2-40B4-BE49-F238E27FC236}">
                <a16:creationId xmlns:a16="http://schemas.microsoft.com/office/drawing/2014/main" id="{FCA36671-53D0-AE40-A1CE-465E70EED3EB}"/>
              </a:ext>
            </a:extLst>
          </p:cNvPr>
          <p:cNvSpPr txBox="1"/>
          <p:nvPr/>
        </p:nvSpPr>
        <p:spPr>
          <a:xfrm>
            <a:off x="7063585" y="1621130"/>
            <a:ext cx="558166" cy="261610"/>
          </a:xfrm>
          <a:prstGeom prst="rect">
            <a:avLst/>
          </a:prstGeom>
          <a:noFill/>
        </p:spPr>
        <p:txBody>
          <a:bodyPr wrap="none" rtlCol="0">
            <a:spAutoFit/>
          </a:bodyPr>
          <a:lstStyle/>
          <a:p>
            <a:pPr algn="ctr"/>
            <a:r>
              <a:rPr lang="en-US" sz="1100" dirty="0"/>
              <a:t>Core 2</a:t>
            </a:r>
          </a:p>
        </p:txBody>
      </p:sp>
      <p:sp>
        <p:nvSpPr>
          <p:cNvPr id="10" name="Rounded Rectangle 9">
            <a:extLst>
              <a:ext uri="{FF2B5EF4-FFF2-40B4-BE49-F238E27FC236}">
                <a16:creationId xmlns:a16="http://schemas.microsoft.com/office/drawing/2014/main" id="{898C26E9-56A7-654C-B311-735AB8AFED3A}"/>
              </a:ext>
            </a:extLst>
          </p:cNvPr>
          <p:cNvSpPr/>
          <p:nvPr/>
        </p:nvSpPr>
        <p:spPr>
          <a:xfrm>
            <a:off x="6856592" y="105066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753B0D9A-15BC-3C48-84EC-7E54FF1FE716}"/>
              </a:ext>
            </a:extLst>
          </p:cNvPr>
          <p:cNvSpPr/>
          <p:nvPr/>
        </p:nvSpPr>
        <p:spPr>
          <a:xfrm>
            <a:off x="6651555" y="1050665"/>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5C9F44D7-0351-E04C-A4B1-F5591E700B9B}"/>
              </a:ext>
            </a:extLst>
          </p:cNvPr>
          <p:cNvSpPr/>
          <p:nvPr/>
        </p:nvSpPr>
        <p:spPr>
          <a:xfrm>
            <a:off x="7064587" y="1052069"/>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9" name="Rounded Rectangle 48">
            <a:extLst>
              <a:ext uri="{FF2B5EF4-FFF2-40B4-BE49-F238E27FC236}">
                <a16:creationId xmlns:a16="http://schemas.microsoft.com/office/drawing/2014/main" id="{F0DF5289-1E85-6545-B92E-5A4F4E4231A9}"/>
              </a:ext>
            </a:extLst>
          </p:cNvPr>
          <p:cNvSpPr/>
          <p:nvPr/>
        </p:nvSpPr>
        <p:spPr>
          <a:xfrm>
            <a:off x="6441593" y="1051261"/>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A222B4F7-8BCC-F340-B3D8-14753AC90278}"/>
              </a:ext>
            </a:extLst>
          </p:cNvPr>
          <p:cNvSpPr/>
          <p:nvPr/>
        </p:nvSpPr>
        <p:spPr>
          <a:xfrm>
            <a:off x="7271591" y="104674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4638DCD3-830D-BB45-81AD-3D8C32B19B82}"/>
              </a:ext>
            </a:extLst>
          </p:cNvPr>
          <p:cNvSpPr/>
          <p:nvPr/>
        </p:nvSpPr>
        <p:spPr>
          <a:xfrm>
            <a:off x="6238523" y="104674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2" name="Rounded Rectangle 51">
            <a:extLst>
              <a:ext uri="{FF2B5EF4-FFF2-40B4-BE49-F238E27FC236}">
                <a16:creationId xmlns:a16="http://schemas.microsoft.com/office/drawing/2014/main" id="{F5E1C17E-5288-5745-A434-CE9687C69779}"/>
              </a:ext>
            </a:extLst>
          </p:cNvPr>
          <p:cNvSpPr/>
          <p:nvPr/>
        </p:nvSpPr>
        <p:spPr>
          <a:xfrm>
            <a:off x="7473531" y="104674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3" name="Rounded Rectangle 52">
            <a:extLst>
              <a:ext uri="{FF2B5EF4-FFF2-40B4-BE49-F238E27FC236}">
                <a16:creationId xmlns:a16="http://schemas.microsoft.com/office/drawing/2014/main" id="{668B4003-5B64-F54C-AB83-3E9B7A53FE94}"/>
              </a:ext>
            </a:extLst>
          </p:cNvPr>
          <p:cNvSpPr/>
          <p:nvPr/>
        </p:nvSpPr>
        <p:spPr>
          <a:xfrm>
            <a:off x="6856592" y="3093155"/>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4" name="Rounded Rectangle 53">
            <a:extLst>
              <a:ext uri="{FF2B5EF4-FFF2-40B4-BE49-F238E27FC236}">
                <a16:creationId xmlns:a16="http://schemas.microsoft.com/office/drawing/2014/main" id="{D1F159E3-03A5-F642-9E96-08997DEB7F78}"/>
              </a:ext>
            </a:extLst>
          </p:cNvPr>
          <p:cNvSpPr/>
          <p:nvPr/>
        </p:nvSpPr>
        <p:spPr>
          <a:xfrm>
            <a:off x="6651555" y="3093154"/>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5" name="Rounded Rectangle 54">
            <a:extLst>
              <a:ext uri="{FF2B5EF4-FFF2-40B4-BE49-F238E27FC236}">
                <a16:creationId xmlns:a16="http://schemas.microsoft.com/office/drawing/2014/main" id="{0EF47E84-E9DF-F443-AF63-979280B5EFBF}"/>
              </a:ext>
            </a:extLst>
          </p:cNvPr>
          <p:cNvSpPr/>
          <p:nvPr/>
        </p:nvSpPr>
        <p:spPr>
          <a:xfrm>
            <a:off x="7064587" y="3094558"/>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6" name="Rounded Rectangle 55">
            <a:extLst>
              <a:ext uri="{FF2B5EF4-FFF2-40B4-BE49-F238E27FC236}">
                <a16:creationId xmlns:a16="http://schemas.microsoft.com/office/drawing/2014/main" id="{5CA177E9-E7F1-C64E-93CB-A6719C26F0F2}"/>
              </a:ext>
            </a:extLst>
          </p:cNvPr>
          <p:cNvSpPr/>
          <p:nvPr/>
        </p:nvSpPr>
        <p:spPr>
          <a:xfrm>
            <a:off x="6441593" y="3093750"/>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7" name="Rounded Rectangle 56">
            <a:extLst>
              <a:ext uri="{FF2B5EF4-FFF2-40B4-BE49-F238E27FC236}">
                <a16:creationId xmlns:a16="http://schemas.microsoft.com/office/drawing/2014/main" id="{9DA4082F-6462-464E-B4BF-204E674E9892}"/>
              </a:ext>
            </a:extLst>
          </p:cNvPr>
          <p:cNvSpPr/>
          <p:nvPr/>
        </p:nvSpPr>
        <p:spPr>
          <a:xfrm>
            <a:off x="7271591" y="308923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8" name="Rounded Rectangle 57">
            <a:extLst>
              <a:ext uri="{FF2B5EF4-FFF2-40B4-BE49-F238E27FC236}">
                <a16:creationId xmlns:a16="http://schemas.microsoft.com/office/drawing/2014/main" id="{88044988-7D46-174D-96FE-ADB9014596B5}"/>
              </a:ext>
            </a:extLst>
          </p:cNvPr>
          <p:cNvSpPr/>
          <p:nvPr/>
        </p:nvSpPr>
        <p:spPr>
          <a:xfrm>
            <a:off x="6238523" y="308923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86E24A8A-770C-5D41-BAE4-82DDD1328AB9}"/>
              </a:ext>
            </a:extLst>
          </p:cNvPr>
          <p:cNvSpPr/>
          <p:nvPr/>
        </p:nvSpPr>
        <p:spPr>
          <a:xfrm>
            <a:off x="7473531" y="3089235"/>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0" name="Rounded Rectangle 59">
            <a:extLst>
              <a:ext uri="{FF2B5EF4-FFF2-40B4-BE49-F238E27FC236}">
                <a16:creationId xmlns:a16="http://schemas.microsoft.com/office/drawing/2014/main" id="{07AE7B1B-5F5F-8145-8DDB-D352C369E3EB}"/>
              </a:ext>
            </a:extLst>
          </p:cNvPr>
          <p:cNvSpPr/>
          <p:nvPr/>
        </p:nvSpPr>
        <p:spPr>
          <a:xfrm rot="5400000">
            <a:off x="5669119" y="2450354"/>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EBDA6F74-0AA9-1A4C-B563-A8E3A2AF72A7}"/>
              </a:ext>
            </a:extLst>
          </p:cNvPr>
          <p:cNvSpPr/>
          <p:nvPr/>
        </p:nvSpPr>
        <p:spPr>
          <a:xfrm rot="5400000">
            <a:off x="5669120" y="185599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BECC678E-5ABD-044F-B6FF-1AF914CE1458}"/>
              </a:ext>
            </a:extLst>
          </p:cNvPr>
          <p:cNvSpPr/>
          <p:nvPr/>
        </p:nvSpPr>
        <p:spPr>
          <a:xfrm rot="5400000">
            <a:off x="5669118" y="166589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3" name="Rounded Rectangle 62">
            <a:extLst>
              <a:ext uri="{FF2B5EF4-FFF2-40B4-BE49-F238E27FC236}">
                <a16:creationId xmlns:a16="http://schemas.microsoft.com/office/drawing/2014/main" id="{6DF05F4D-09AA-4943-89F0-DC6FF3015A28}"/>
              </a:ext>
            </a:extLst>
          </p:cNvPr>
          <p:cNvSpPr/>
          <p:nvPr/>
        </p:nvSpPr>
        <p:spPr>
          <a:xfrm rot="5400000">
            <a:off x="5669121" y="2252235"/>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4" name="Rounded Rectangle 63">
            <a:extLst>
              <a:ext uri="{FF2B5EF4-FFF2-40B4-BE49-F238E27FC236}">
                <a16:creationId xmlns:a16="http://schemas.microsoft.com/office/drawing/2014/main" id="{5097522B-D270-3040-9C60-8BA46F65E510}"/>
              </a:ext>
            </a:extLst>
          </p:cNvPr>
          <p:cNvSpPr/>
          <p:nvPr/>
        </p:nvSpPr>
        <p:spPr>
          <a:xfrm rot="5400000">
            <a:off x="5677511" y="1459759"/>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5" name="Rounded Rectangle 64">
            <a:extLst>
              <a:ext uri="{FF2B5EF4-FFF2-40B4-BE49-F238E27FC236}">
                <a16:creationId xmlns:a16="http://schemas.microsoft.com/office/drawing/2014/main" id="{219A4186-D84C-E840-96C7-D9AD0CB54C34}"/>
              </a:ext>
            </a:extLst>
          </p:cNvPr>
          <p:cNvSpPr/>
          <p:nvPr/>
        </p:nvSpPr>
        <p:spPr>
          <a:xfrm rot="5400000">
            <a:off x="5669118" y="205411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137325CE-F736-414E-8D7E-925B04D2CE91}"/>
              </a:ext>
            </a:extLst>
          </p:cNvPr>
          <p:cNvSpPr/>
          <p:nvPr/>
        </p:nvSpPr>
        <p:spPr>
          <a:xfrm rot="5400000">
            <a:off x="5669119" y="2648473"/>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8" name="Rounded Rectangle 67">
            <a:extLst>
              <a:ext uri="{FF2B5EF4-FFF2-40B4-BE49-F238E27FC236}">
                <a16:creationId xmlns:a16="http://schemas.microsoft.com/office/drawing/2014/main" id="{0F6C59E5-13E5-A240-9BA3-032A35B836E2}"/>
              </a:ext>
            </a:extLst>
          </p:cNvPr>
          <p:cNvSpPr/>
          <p:nvPr/>
        </p:nvSpPr>
        <p:spPr>
          <a:xfrm rot="5400000">
            <a:off x="8026592" y="2450354"/>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69" name="Rounded Rectangle 68">
            <a:extLst>
              <a:ext uri="{FF2B5EF4-FFF2-40B4-BE49-F238E27FC236}">
                <a16:creationId xmlns:a16="http://schemas.microsoft.com/office/drawing/2014/main" id="{19A3507B-CC26-8C4D-893F-4B1BD005BA68}"/>
              </a:ext>
            </a:extLst>
          </p:cNvPr>
          <p:cNvSpPr/>
          <p:nvPr/>
        </p:nvSpPr>
        <p:spPr>
          <a:xfrm rot="5400000">
            <a:off x="8026593" y="185599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0" name="Rounded Rectangle 69">
            <a:extLst>
              <a:ext uri="{FF2B5EF4-FFF2-40B4-BE49-F238E27FC236}">
                <a16:creationId xmlns:a16="http://schemas.microsoft.com/office/drawing/2014/main" id="{5224974B-2864-334F-9243-BD76722322CD}"/>
              </a:ext>
            </a:extLst>
          </p:cNvPr>
          <p:cNvSpPr/>
          <p:nvPr/>
        </p:nvSpPr>
        <p:spPr>
          <a:xfrm rot="5400000">
            <a:off x="8026591" y="1665897"/>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1" name="Rounded Rectangle 70">
            <a:extLst>
              <a:ext uri="{FF2B5EF4-FFF2-40B4-BE49-F238E27FC236}">
                <a16:creationId xmlns:a16="http://schemas.microsoft.com/office/drawing/2014/main" id="{0D654EB7-2E8E-D94F-98B6-A8173FBCCAF0}"/>
              </a:ext>
            </a:extLst>
          </p:cNvPr>
          <p:cNvSpPr/>
          <p:nvPr/>
        </p:nvSpPr>
        <p:spPr>
          <a:xfrm rot="5400000">
            <a:off x="8026594" y="2252235"/>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2" name="Rounded Rectangle 71">
            <a:extLst>
              <a:ext uri="{FF2B5EF4-FFF2-40B4-BE49-F238E27FC236}">
                <a16:creationId xmlns:a16="http://schemas.microsoft.com/office/drawing/2014/main" id="{838DFB0B-D597-084B-A03A-62BA432C4F52}"/>
              </a:ext>
            </a:extLst>
          </p:cNvPr>
          <p:cNvSpPr/>
          <p:nvPr/>
        </p:nvSpPr>
        <p:spPr>
          <a:xfrm rot="5400000">
            <a:off x="8034984" y="1459759"/>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3" name="Rounded Rectangle 72">
            <a:extLst>
              <a:ext uri="{FF2B5EF4-FFF2-40B4-BE49-F238E27FC236}">
                <a16:creationId xmlns:a16="http://schemas.microsoft.com/office/drawing/2014/main" id="{7BB8E1F7-2FC7-5547-8BF8-4ED2289472B3}"/>
              </a:ext>
            </a:extLst>
          </p:cNvPr>
          <p:cNvSpPr/>
          <p:nvPr/>
        </p:nvSpPr>
        <p:spPr>
          <a:xfrm rot="5400000">
            <a:off x="8026591" y="2054116"/>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4" name="Rounded Rectangle 73">
            <a:extLst>
              <a:ext uri="{FF2B5EF4-FFF2-40B4-BE49-F238E27FC236}">
                <a16:creationId xmlns:a16="http://schemas.microsoft.com/office/drawing/2014/main" id="{78DCA173-0D28-1146-9EB8-4149C571942C}"/>
              </a:ext>
            </a:extLst>
          </p:cNvPr>
          <p:cNvSpPr/>
          <p:nvPr/>
        </p:nvSpPr>
        <p:spPr>
          <a:xfrm rot="5400000">
            <a:off x="8026592" y="2648473"/>
            <a:ext cx="45719" cy="187725"/>
          </a:xfrm>
          <a:prstGeom prst="round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D86BBC64-FBDD-8F4E-9807-3814FD0A8314}"/>
              </a:ext>
            </a:extLst>
          </p:cNvPr>
          <p:cNvSpPr txBox="1"/>
          <p:nvPr/>
        </p:nvSpPr>
        <p:spPr>
          <a:xfrm>
            <a:off x="6140970" y="2473039"/>
            <a:ext cx="558166" cy="261610"/>
          </a:xfrm>
          <a:prstGeom prst="rect">
            <a:avLst/>
          </a:prstGeom>
          <a:noFill/>
        </p:spPr>
        <p:txBody>
          <a:bodyPr wrap="none" rtlCol="0">
            <a:spAutoFit/>
          </a:bodyPr>
          <a:lstStyle/>
          <a:p>
            <a:pPr algn="ctr"/>
            <a:r>
              <a:rPr lang="en-US" sz="1100" dirty="0"/>
              <a:t>Core 3</a:t>
            </a:r>
          </a:p>
        </p:txBody>
      </p:sp>
      <p:sp>
        <p:nvSpPr>
          <p:cNvPr id="1040" name="Arc 1039">
            <a:extLst>
              <a:ext uri="{FF2B5EF4-FFF2-40B4-BE49-F238E27FC236}">
                <a16:creationId xmlns:a16="http://schemas.microsoft.com/office/drawing/2014/main" id="{95A5FCB0-53E8-1844-9C89-B1B1379C0E6F}"/>
              </a:ext>
            </a:extLst>
          </p:cNvPr>
          <p:cNvSpPr/>
          <p:nvPr/>
        </p:nvSpPr>
        <p:spPr>
          <a:xfrm>
            <a:off x="985880" y="5457505"/>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45" name="Arc 144">
            <a:extLst>
              <a:ext uri="{FF2B5EF4-FFF2-40B4-BE49-F238E27FC236}">
                <a16:creationId xmlns:a16="http://schemas.microsoft.com/office/drawing/2014/main" id="{F693291C-9554-404D-9329-9EDAC05C554B}"/>
              </a:ext>
            </a:extLst>
          </p:cNvPr>
          <p:cNvSpPr/>
          <p:nvPr/>
        </p:nvSpPr>
        <p:spPr>
          <a:xfrm rot="5400000">
            <a:off x="984996" y="4750769"/>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46" name="Arc 145">
            <a:extLst>
              <a:ext uri="{FF2B5EF4-FFF2-40B4-BE49-F238E27FC236}">
                <a16:creationId xmlns:a16="http://schemas.microsoft.com/office/drawing/2014/main" id="{1A630C2C-CBB8-2E40-B309-D1246BF0DB71}"/>
              </a:ext>
            </a:extLst>
          </p:cNvPr>
          <p:cNvSpPr/>
          <p:nvPr/>
        </p:nvSpPr>
        <p:spPr>
          <a:xfrm rot="16200000">
            <a:off x="1699562" y="4754049"/>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54" name="Arc 153">
            <a:extLst>
              <a:ext uri="{FF2B5EF4-FFF2-40B4-BE49-F238E27FC236}">
                <a16:creationId xmlns:a16="http://schemas.microsoft.com/office/drawing/2014/main" id="{583F4007-2ADD-CA4A-92D8-0E1A000C44DD}"/>
              </a:ext>
            </a:extLst>
          </p:cNvPr>
          <p:cNvSpPr/>
          <p:nvPr/>
        </p:nvSpPr>
        <p:spPr>
          <a:xfrm rot="10800000">
            <a:off x="1694389" y="5454226"/>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1046" name="Straight Connector 1045">
            <a:extLst>
              <a:ext uri="{FF2B5EF4-FFF2-40B4-BE49-F238E27FC236}">
                <a16:creationId xmlns:a16="http://schemas.microsoft.com/office/drawing/2014/main" id="{6079413E-54AF-024D-8986-ED60F04669ED}"/>
              </a:ext>
            </a:extLst>
          </p:cNvPr>
          <p:cNvCxnSpPr>
            <a:cxnSpLocks/>
          </p:cNvCxnSpPr>
          <p:nvPr/>
        </p:nvCxnSpPr>
        <p:spPr>
          <a:xfrm>
            <a:off x="2053816" y="4753796"/>
            <a:ext cx="1175481"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59" name="Straight Connector 158">
            <a:extLst>
              <a:ext uri="{FF2B5EF4-FFF2-40B4-BE49-F238E27FC236}">
                <a16:creationId xmlns:a16="http://schemas.microsoft.com/office/drawing/2014/main" id="{9DF57038-D16F-784D-A095-C1D33971BF60}"/>
              </a:ext>
            </a:extLst>
          </p:cNvPr>
          <p:cNvCxnSpPr>
            <a:cxnSpLocks/>
          </p:cNvCxnSpPr>
          <p:nvPr/>
        </p:nvCxnSpPr>
        <p:spPr>
          <a:xfrm>
            <a:off x="2048643" y="6168790"/>
            <a:ext cx="1175481" cy="0"/>
          </a:xfrm>
          <a:prstGeom prst="line">
            <a:avLst/>
          </a:prstGeom>
          <a:ln w="38100"/>
        </p:spPr>
        <p:style>
          <a:lnRef idx="2">
            <a:schemeClr val="dk1"/>
          </a:lnRef>
          <a:fillRef idx="0">
            <a:schemeClr val="dk1"/>
          </a:fillRef>
          <a:effectRef idx="1">
            <a:schemeClr val="dk1"/>
          </a:effectRef>
          <a:fontRef idx="minor">
            <a:schemeClr val="tx1"/>
          </a:fontRef>
        </p:style>
      </p:cxnSp>
      <p:sp>
        <p:nvSpPr>
          <p:cNvPr id="160" name="Arc 159">
            <a:extLst>
              <a:ext uri="{FF2B5EF4-FFF2-40B4-BE49-F238E27FC236}">
                <a16:creationId xmlns:a16="http://schemas.microsoft.com/office/drawing/2014/main" id="{641444C9-1E5D-F045-946D-2605A38488C9}"/>
              </a:ext>
            </a:extLst>
          </p:cNvPr>
          <p:cNvSpPr/>
          <p:nvPr/>
        </p:nvSpPr>
        <p:spPr>
          <a:xfrm>
            <a:off x="2872899" y="4757794"/>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61" name="Arc 160">
            <a:extLst>
              <a:ext uri="{FF2B5EF4-FFF2-40B4-BE49-F238E27FC236}">
                <a16:creationId xmlns:a16="http://schemas.microsoft.com/office/drawing/2014/main" id="{36AF81C6-AD34-5B49-9DCF-A0A4BFC67E15}"/>
              </a:ext>
            </a:extLst>
          </p:cNvPr>
          <p:cNvSpPr/>
          <p:nvPr/>
        </p:nvSpPr>
        <p:spPr>
          <a:xfrm rot="10800000">
            <a:off x="3577697" y="4747741"/>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62" name="Arc 161">
            <a:extLst>
              <a:ext uri="{FF2B5EF4-FFF2-40B4-BE49-F238E27FC236}">
                <a16:creationId xmlns:a16="http://schemas.microsoft.com/office/drawing/2014/main" id="{F19279EE-D78A-0F40-95F6-38E185F11F7A}"/>
              </a:ext>
            </a:extLst>
          </p:cNvPr>
          <p:cNvSpPr/>
          <p:nvPr/>
        </p:nvSpPr>
        <p:spPr>
          <a:xfrm rot="5400000">
            <a:off x="2864698" y="5454225"/>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63" name="Arc 162">
            <a:extLst>
              <a:ext uri="{FF2B5EF4-FFF2-40B4-BE49-F238E27FC236}">
                <a16:creationId xmlns:a16="http://schemas.microsoft.com/office/drawing/2014/main" id="{F2CB8DC6-1168-AC49-A652-2FE29254630D}"/>
              </a:ext>
            </a:extLst>
          </p:cNvPr>
          <p:cNvSpPr/>
          <p:nvPr/>
        </p:nvSpPr>
        <p:spPr>
          <a:xfrm rot="16200000">
            <a:off x="3579263" y="5456630"/>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1050" name="Straight Arrow Connector 1049">
            <a:extLst>
              <a:ext uri="{FF2B5EF4-FFF2-40B4-BE49-F238E27FC236}">
                <a16:creationId xmlns:a16="http://schemas.microsoft.com/office/drawing/2014/main" id="{425B3C77-EC26-6C45-8986-0DF847421EE3}"/>
              </a:ext>
            </a:extLst>
          </p:cNvPr>
          <p:cNvCxnSpPr>
            <a:cxnSpLocks/>
          </p:cNvCxnSpPr>
          <p:nvPr/>
        </p:nvCxnSpPr>
        <p:spPr>
          <a:xfrm flipV="1">
            <a:off x="619626" y="5459502"/>
            <a:ext cx="4105560" cy="1166"/>
          </a:xfrm>
          <a:prstGeom prst="straightConnector1">
            <a:avLst/>
          </a:prstGeom>
          <a:ln w="46990">
            <a:tailEnd type="triangle"/>
          </a:ln>
        </p:spPr>
        <p:style>
          <a:lnRef idx="2">
            <a:schemeClr val="dk1"/>
          </a:lnRef>
          <a:fillRef idx="0">
            <a:schemeClr val="dk1"/>
          </a:fillRef>
          <a:effectRef idx="1">
            <a:schemeClr val="dk1"/>
          </a:effectRef>
          <a:fontRef idx="minor">
            <a:schemeClr val="tx1"/>
          </a:fontRef>
        </p:style>
      </p:cxnSp>
      <p:sp>
        <p:nvSpPr>
          <p:cNvPr id="1053" name="TextBox 1052">
            <a:extLst>
              <a:ext uri="{FF2B5EF4-FFF2-40B4-BE49-F238E27FC236}">
                <a16:creationId xmlns:a16="http://schemas.microsoft.com/office/drawing/2014/main" id="{28D647CB-686A-8940-8E34-0BE17003B2AC}"/>
              </a:ext>
            </a:extLst>
          </p:cNvPr>
          <p:cNvSpPr txBox="1"/>
          <p:nvPr/>
        </p:nvSpPr>
        <p:spPr>
          <a:xfrm>
            <a:off x="626996" y="5142955"/>
            <a:ext cx="920926" cy="307777"/>
          </a:xfrm>
          <a:prstGeom prst="rect">
            <a:avLst/>
          </a:prstGeom>
          <a:noFill/>
        </p:spPr>
        <p:txBody>
          <a:bodyPr wrap="square" rtlCol="0">
            <a:spAutoFit/>
          </a:bodyPr>
          <a:lstStyle/>
          <a:p>
            <a:pPr algn="ctr"/>
            <a:r>
              <a:rPr lang="en-US" sz="1400" dirty="0"/>
              <a:t>Thread 0</a:t>
            </a:r>
          </a:p>
        </p:txBody>
      </p:sp>
      <p:sp>
        <p:nvSpPr>
          <p:cNvPr id="173" name="TextBox 172">
            <a:extLst>
              <a:ext uri="{FF2B5EF4-FFF2-40B4-BE49-F238E27FC236}">
                <a16:creationId xmlns:a16="http://schemas.microsoft.com/office/drawing/2014/main" id="{8D459AB1-4BAF-BD4B-9E58-52536DFEA779}"/>
              </a:ext>
            </a:extLst>
          </p:cNvPr>
          <p:cNvSpPr txBox="1"/>
          <p:nvPr/>
        </p:nvSpPr>
        <p:spPr>
          <a:xfrm>
            <a:off x="2174849" y="5869570"/>
            <a:ext cx="920926" cy="307777"/>
          </a:xfrm>
          <a:prstGeom prst="rect">
            <a:avLst/>
          </a:prstGeom>
          <a:noFill/>
        </p:spPr>
        <p:txBody>
          <a:bodyPr wrap="square" rtlCol="0">
            <a:spAutoFit/>
          </a:bodyPr>
          <a:lstStyle/>
          <a:p>
            <a:pPr algn="ctr"/>
            <a:r>
              <a:rPr lang="en-US" sz="1400" dirty="0"/>
              <a:t>Thread 2</a:t>
            </a:r>
          </a:p>
        </p:txBody>
      </p:sp>
      <p:sp>
        <p:nvSpPr>
          <p:cNvPr id="174" name="TextBox 173">
            <a:extLst>
              <a:ext uri="{FF2B5EF4-FFF2-40B4-BE49-F238E27FC236}">
                <a16:creationId xmlns:a16="http://schemas.microsoft.com/office/drawing/2014/main" id="{48ADBC74-C923-F845-89FB-8EDEE3E6737D}"/>
              </a:ext>
            </a:extLst>
          </p:cNvPr>
          <p:cNvSpPr txBox="1"/>
          <p:nvPr/>
        </p:nvSpPr>
        <p:spPr>
          <a:xfrm>
            <a:off x="2185308" y="5149224"/>
            <a:ext cx="920926" cy="307777"/>
          </a:xfrm>
          <a:prstGeom prst="rect">
            <a:avLst/>
          </a:prstGeom>
          <a:noFill/>
        </p:spPr>
        <p:txBody>
          <a:bodyPr wrap="square" rtlCol="0">
            <a:spAutoFit/>
          </a:bodyPr>
          <a:lstStyle/>
          <a:p>
            <a:pPr algn="ctr"/>
            <a:r>
              <a:rPr lang="en-US" sz="1400" dirty="0"/>
              <a:t>Thread 1</a:t>
            </a:r>
          </a:p>
        </p:txBody>
      </p:sp>
      <p:sp>
        <p:nvSpPr>
          <p:cNvPr id="175" name="TextBox 174">
            <a:extLst>
              <a:ext uri="{FF2B5EF4-FFF2-40B4-BE49-F238E27FC236}">
                <a16:creationId xmlns:a16="http://schemas.microsoft.com/office/drawing/2014/main" id="{B867EB2C-BC15-474B-9135-1BAB9A2A703C}"/>
              </a:ext>
            </a:extLst>
          </p:cNvPr>
          <p:cNvSpPr txBox="1"/>
          <p:nvPr/>
        </p:nvSpPr>
        <p:spPr>
          <a:xfrm>
            <a:off x="2185857" y="4463066"/>
            <a:ext cx="920926" cy="307777"/>
          </a:xfrm>
          <a:prstGeom prst="rect">
            <a:avLst/>
          </a:prstGeom>
          <a:noFill/>
        </p:spPr>
        <p:txBody>
          <a:bodyPr wrap="square" rtlCol="0">
            <a:spAutoFit/>
          </a:bodyPr>
          <a:lstStyle/>
          <a:p>
            <a:pPr algn="ctr"/>
            <a:r>
              <a:rPr lang="en-US" sz="1400" dirty="0"/>
              <a:t>Thread 0</a:t>
            </a:r>
          </a:p>
        </p:txBody>
      </p:sp>
      <p:sp>
        <p:nvSpPr>
          <p:cNvPr id="176" name="TextBox 175">
            <a:extLst>
              <a:ext uri="{FF2B5EF4-FFF2-40B4-BE49-F238E27FC236}">
                <a16:creationId xmlns:a16="http://schemas.microsoft.com/office/drawing/2014/main" id="{63FF360D-DAEC-8D46-AB4B-943C050B97D6}"/>
              </a:ext>
            </a:extLst>
          </p:cNvPr>
          <p:cNvSpPr txBox="1"/>
          <p:nvPr/>
        </p:nvSpPr>
        <p:spPr>
          <a:xfrm>
            <a:off x="3716258" y="5142955"/>
            <a:ext cx="920926" cy="307777"/>
          </a:xfrm>
          <a:prstGeom prst="rect">
            <a:avLst/>
          </a:prstGeom>
          <a:noFill/>
        </p:spPr>
        <p:txBody>
          <a:bodyPr wrap="square" rtlCol="0">
            <a:spAutoFit/>
          </a:bodyPr>
          <a:lstStyle/>
          <a:p>
            <a:pPr algn="ctr"/>
            <a:r>
              <a:rPr lang="en-US" sz="1400" dirty="0"/>
              <a:t>Thread 0</a:t>
            </a:r>
          </a:p>
        </p:txBody>
      </p:sp>
      <p:sp>
        <p:nvSpPr>
          <p:cNvPr id="1055" name="Left Arrow 1054">
            <a:extLst>
              <a:ext uri="{FF2B5EF4-FFF2-40B4-BE49-F238E27FC236}">
                <a16:creationId xmlns:a16="http://schemas.microsoft.com/office/drawing/2014/main" id="{35E23E5C-DF91-F246-9457-9093356774BC}"/>
              </a:ext>
            </a:extLst>
          </p:cNvPr>
          <p:cNvSpPr/>
          <p:nvPr/>
        </p:nvSpPr>
        <p:spPr>
          <a:xfrm>
            <a:off x="3753311" y="3507723"/>
            <a:ext cx="532895" cy="379991"/>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648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Background</a:t>
            </a:r>
          </a:p>
        </p:txBody>
      </p:sp>
      <p:sp>
        <p:nvSpPr>
          <p:cNvPr id="6" name="TextBox 5"/>
          <p:cNvSpPr txBox="1"/>
          <p:nvPr/>
        </p:nvSpPr>
        <p:spPr>
          <a:xfrm>
            <a:off x="681936" y="1296580"/>
            <a:ext cx="7044706"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PT Sans"/>
                <a:cs typeface="PT Sans"/>
              </a:rPr>
              <a:t>Industry</a:t>
            </a:r>
          </a:p>
          <a:p>
            <a:pPr marL="800100" lvl="1" indent="-342900">
              <a:buFont typeface="Arial" panose="020B0604020202020204" pitchFamily="34" charset="0"/>
              <a:buChar char="•"/>
            </a:pPr>
            <a:r>
              <a:rPr lang="en-US" sz="2400" dirty="0">
                <a:latin typeface="PT Sans"/>
                <a:cs typeface="PT Sans"/>
              </a:rPr>
              <a:t>Demand for parallel programming skills</a:t>
            </a:r>
          </a:p>
          <a:p>
            <a:pPr marL="342900" indent="-342900">
              <a:buFont typeface="Arial" panose="020B0604020202020204" pitchFamily="34" charset="0"/>
              <a:buChar char="•"/>
            </a:pPr>
            <a:endParaRPr lang="en-US" sz="2400" dirty="0">
              <a:latin typeface="PT Sans"/>
              <a:cs typeface="PT Sans"/>
            </a:endParaRPr>
          </a:p>
          <a:p>
            <a:pPr marL="342900" indent="-342900">
              <a:buFont typeface="Arial" panose="020B0604020202020204" pitchFamily="34" charset="0"/>
              <a:buChar char="•"/>
            </a:pPr>
            <a:r>
              <a:rPr lang="en-US" sz="2400" dirty="0">
                <a:latin typeface="PT Sans"/>
                <a:cs typeface="PT Sans"/>
              </a:rPr>
              <a:t>Academia</a:t>
            </a:r>
          </a:p>
          <a:p>
            <a:pPr marL="800100" lvl="1" indent="-342900">
              <a:buFont typeface="Arial" panose="020B0604020202020204" pitchFamily="34" charset="0"/>
              <a:buChar char="•"/>
            </a:pPr>
            <a:r>
              <a:rPr lang="en-US" sz="2400" dirty="0">
                <a:latin typeface="PT Sans"/>
                <a:cs typeface="PT Sans"/>
              </a:rPr>
              <a:t>Parallel concepts taught earlier in curriculum [1-12]</a:t>
            </a:r>
          </a:p>
          <a:p>
            <a:pPr marL="800100" lvl="1" indent="-342900">
              <a:buFont typeface="Arial" panose="020B0604020202020204" pitchFamily="34" charset="0"/>
              <a:buChar char="•"/>
            </a:pPr>
            <a:r>
              <a:rPr lang="en-US" sz="2400" dirty="0">
                <a:latin typeface="PT Sans"/>
                <a:cs typeface="PT Sans"/>
              </a:rPr>
              <a:t>Elective       Requirement</a:t>
            </a:r>
          </a:p>
          <a:p>
            <a:pPr marL="800100" lvl="1" indent="-342900">
              <a:buFont typeface="Arial" panose="020B0604020202020204" pitchFamily="34" charset="0"/>
              <a:buChar char="•"/>
            </a:pPr>
            <a:r>
              <a:rPr lang="en-US" sz="2400" dirty="0">
                <a:latin typeface="PT Sans"/>
                <a:cs typeface="PT Sans"/>
              </a:rPr>
              <a:t>Integrated with existing core classes</a:t>
            </a:r>
          </a:p>
          <a:p>
            <a:pPr marL="800100" lvl="1" indent="-342900">
              <a:buFont typeface="Arial" panose="020B0604020202020204" pitchFamily="34" charset="0"/>
              <a:buChar char="•"/>
            </a:pPr>
            <a:endParaRPr lang="en-US" sz="2400" dirty="0">
              <a:latin typeface="PT Sans"/>
              <a:cs typeface="PT Sans"/>
            </a:endParaRPr>
          </a:p>
          <a:p>
            <a:pPr marL="342900" indent="-342900">
              <a:buFont typeface="Arial" panose="020B0604020202020204" pitchFamily="34" charset="0"/>
              <a:buChar char="•"/>
            </a:pPr>
            <a:endParaRPr lang="en-US" sz="2400" dirty="0">
              <a:latin typeface="PT Sans"/>
              <a:cs typeface="PT Sans"/>
            </a:endParaRPr>
          </a:p>
        </p:txBody>
      </p:sp>
      <p:sp>
        <p:nvSpPr>
          <p:cNvPr id="2" name="Right Arrow 1">
            <a:extLst>
              <a:ext uri="{FF2B5EF4-FFF2-40B4-BE49-F238E27FC236}">
                <a16:creationId xmlns:a16="http://schemas.microsoft.com/office/drawing/2014/main" id="{C6B9A94F-FF92-6743-8C26-1072097A1E6F}"/>
              </a:ext>
            </a:extLst>
          </p:cNvPr>
          <p:cNvSpPr/>
          <p:nvPr/>
        </p:nvSpPr>
        <p:spPr>
          <a:xfrm>
            <a:off x="2755504" y="3633261"/>
            <a:ext cx="284615" cy="21800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8401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Background</a:t>
            </a:r>
          </a:p>
        </p:txBody>
      </p:sp>
      <p:sp>
        <p:nvSpPr>
          <p:cNvPr id="6" name="TextBox 5"/>
          <p:cNvSpPr txBox="1"/>
          <p:nvPr/>
        </p:nvSpPr>
        <p:spPr>
          <a:xfrm>
            <a:off x="681936" y="1296580"/>
            <a:ext cx="7044706" cy="3831818"/>
          </a:xfrm>
          <a:prstGeom prst="rect">
            <a:avLst/>
          </a:prstGeom>
          <a:noFill/>
        </p:spPr>
        <p:txBody>
          <a:bodyPr wrap="square" rtlCol="0">
            <a:spAutoFit/>
          </a:bodyPr>
          <a:lstStyle/>
          <a:p>
            <a:pPr>
              <a:spcAft>
                <a:spcPts val="1800"/>
              </a:spcAft>
            </a:pPr>
            <a:r>
              <a:rPr lang="en-US" sz="2400" dirty="0" err="1">
                <a:latin typeface="PT Sans"/>
                <a:cs typeface="PT Sans"/>
              </a:rPr>
              <a:t>iPDC</a:t>
            </a:r>
            <a:r>
              <a:rPr lang="en-US" sz="2400" dirty="0">
                <a:latin typeface="PT Sans"/>
                <a:cs typeface="PT Sans"/>
              </a:rPr>
              <a:t> (Integrating Parallel and Distributed Computing in Introductory Programming Classes)</a:t>
            </a:r>
          </a:p>
          <a:p>
            <a:pPr marL="342900" indent="-342900">
              <a:spcAft>
                <a:spcPts val="1800"/>
              </a:spcAft>
              <a:buFont typeface="Arial" panose="020B0604020202020204" pitchFamily="34" charset="0"/>
              <a:buChar char="•"/>
            </a:pPr>
            <a:r>
              <a:rPr lang="en-US" sz="2400" dirty="0">
                <a:latin typeface="PT Sans"/>
                <a:cs typeface="PT Sans"/>
              </a:rPr>
              <a:t>Provide parallel teaching material and resources</a:t>
            </a:r>
          </a:p>
          <a:p>
            <a:pPr marL="342900" indent="-342900">
              <a:spcAft>
                <a:spcPts val="1800"/>
              </a:spcAft>
              <a:buFont typeface="Arial" panose="020B0604020202020204" pitchFamily="34" charset="0"/>
              <a:buChar char="•"/>
            </a:pPr>
            <a:r>
              <a:rPr lang="en-US" sz="2400" dirty="0">
                <a:latin typeface="PT Sans"/>
                <a:cs typeface="PT Sans"/>
              </a:rPr>
              <a:t>Workshops for professors (CS 0, 1, 2)</a:t>
            </a:r>
          </a:p>
          <a:p>
            <a:pPr marL="800100" lvl="1" indent="-342900">
              <a:spcAft>
                <a:spcPts val="1800"/>
              </a:spcAft>
              <a:buFont typeface="Arial" panose="020B0604020202020204" pitchFamily="34" charset="0"/>
              <a:buChar char="•"/>
            </a:pPr>
            <a:r>
              <a:rPr lang="en-US" sz="2400" dirty="0">
                <a:latin typeface="PT Sans"/>
                <a:cs typeface="PT Sans"/>
              </a:rPr>
              <a:t>Lecture</a:t>
            </a:r>
          </a:p>
          <a:p>
            <a:pPr marL="800100" lvl="1" indent="-342900">
              <a:spcAft>
                <a:spcPts val="1800"/>
              </a:spcAft>
              <a:buFont typeface="Arial" panose="020B0604020202020204" pitchFamily="34" charset="0"/>
              <a:buChar char="•"/>
            </a:pPr>
            <a:r>
              <a:rPr lang="en-US" sz="2400" dirty="0">
                <a:latin typeface="PT Sans"/>
                <a:cs typeface="PT Sans"/>
              </a:rPr>
              <a:t>Hands on exercises</a:t>
            </a:r>
          </a:p>
          <a:p>
            <a:pPr marL="342900" indent="-342900">
              <a:buFont typeface="Arial" panose="020B0604020202020204" pitchFamily="34" charset="0"/>
              <a:buChar char="•"/>
            </a:pPr>
            <a:endParaRPr lang="en-US" sz="2400" dirty="0">
              <a:latin typeface="PT Sans"/>
              <a:cs typeface="PT Sans"/>
            </a:endParaRPr>
          </a:p>
        </p:txBody>
      </p:sp>
    </p:spTree>
    <p:extLst>
      <p:ext uri="{BB962C8B-B14F-4D97-AF65-F5344CB8AC3E}">
        <p14:creationId xmlns:p14="http://schemas.microsoft.com/office/powerpoint/2010/main" val="2849560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wall, person, indoor&#10;&#10;Description automatically generated">
            <a:extLst>
              <a:ext uri="{FF2B5EF4-FFF2-40B4-BE49-F238E27FC236}">
                <a16:creationId xmlns:a16="http://schemas.microsoft.com/office/drawing/2014/main" id="{5984E14D-61A1-174B-97D8-5FFAD49577FB}"/>
              </a:ext>
            </a:extLst>
          </p:cNvPr>
          <p:cNvPicPr>
            <a:picLocks noChangeAspect="1"/>
          </p:cNvPicPr>
          <p:nvPr/>
        </p:nvPicPr>
        <p:blipFill>
          <a:blip r:embed="rId2"/>
          <a:stretch>
            <a:fillRect/>
          </a:stretch>
        </p:blipFill>
        <p:spPr>
          <a:xfrm>
            <a:off x="2673350" y="247650"/>
            <a:ext cx="3797300" cy="6362700"/>
          </a:xfrm>
          <a:prstGeom prst="rect">
            <a:avLst/>
          </a:prstGeom>
        </p:spPr>
      </p:pic>
    </p:spTree>
    <p:extLst>
      <p:ext uri="{BB962C8B-B14F-4D97-AF65-F5344CB8AC3E}">
        <p14:creationId xmlns:p14="http://schemas.microsoft.com/office/powerpoint/2010/main" val="2386600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OpenMP</a:t>
            </a:r>
          </a:p>
        </p:txBody>
      </p:sp>
      <p:sp>
        <p:nvSpPr>
          <p:cNvPr id="6" name="TextBox 5"/>
          <p:cNvSpPr txBox="1"/>
          <p:nvPr/>
        </p:nvSpPr>
        <p:spPr>
          <a:xfrm>
            <a:off x="681936" y="1296580"/>
            <a:ext cx="7422060" cy="3447098"/>
          </a:xfrm>
          <a:prstGeom prst="rect">
            <a:avLst/>
          </a:prstGeom>
          <a:noFill/>
        </p:spPr>
        <p:txBody>
          <a:bodyPr wrap="square" rtlCol="0">
            <a:spAutoFit/>
          </a:bodyPr>
          <a:lstStyle/>
          <a:p>
            <a:pPr>
              <a:spcAft>
                <a:spcPts val="1200"/>
              </a:spcAft>
            </a:pPr>
            <a:r>
              <a:rPr lang="en-US" sz="2400" dirty="0">
                <a:latin typeface="PT Sans"/>
                <a:cs typeface="PT Sans"/>
              </a:rPr>
              <a:t>Open Multi-Processing (OpenMP)</a:t>
            </a:r>
          </a:p>
          <a:p>
            <a:pPr marL="342900" indent="-342900">
              <a:spcAft>
                <a:spcPts val="1200"/>
              </a:spcAft>
              <a:buFont typeface="Arial" panose="020B0604020202020204" pitchFamily="34" charset="0"/>
              <a:buChar char="•"/>
            </a:pPr>
            <a:r>
              <a:rPr lang="en-US" sz="2400" dirty="0">
                <a:latin typeface="PT Sans"/>
                <a:cs typeface="PT Sans"/>
              </a:rPr>
              <a:t>Shared-memory parallel library</a:t>
            </a:r>
          </a:p>
          <a:p>
            <a:pPr marL="342900" indent="-342900">
              <a:spcAft>
                <a:spcPts val="1200"/>
              </a:spcAft>
              <a:buFont typeface="Arial" panose="020B0604020202020204" pitchFamily="34" charset="0"/>
              <a:buChar char="•"/>
            </a:pPr>
            <a:r>
              <a:rPr lang="en-US" sz="2400" dirty="0">
                <a:latin typeface="PT Sans"/>
                <a:cs typeface="PT Sans"/>
              </a:rPr>
              <a:t>Removes responsibility for thread creation and management from programmer</a:t>
            </a:r>
          </a:p>
          <a:p>
            <a:pPr marL="342900" indent="-342900">
              <a:spcAft>
                <a:spcPts val="1200"/>
              </a:spcAft>
              <a:buFont typeface="Arial" panose="020B0604020202020204" pitchFamily="34" charset="0"/>
              <a:buChar char="•"/>
            </a:pPr>
            <a:r>
              <a:rPr lang="en-US" sz="2400" dirty="0">
                <a:latin typeface="PT Sans"/>
                <a:cs typeface="PT Sans"/>
              </a:rPr>
              <a:t>Abstract </a:t>
            </a:r>
            <a:r>
              <a:rPr lang="en-US" sz="2400" dirty="0" err="1">
                <a:latin typeface="PT Sans"/>
                <a:cs typeface="PT Sans"/>
              </a:rPr>
              <a:t>preprocesor</a:t>
            </a:r>
            <a:r>
              <a:rPr lang="en-US" sz="2400" dirty="0">
                <a:latin typeface="PT Sans"/>
                <a:cs typeface="PT Sans"/>
              </a:rPr>
              <a:t>-level directives and clauses</a:t>
            </a:r>
          </a:p>
          <a:p>
            <a:pPr marL="800100" lvl="1" indent="-342900">
              <a:spcAft>
                <a:spcPts val="1200"/>
              </a:spcAft>
              <a:buFont typeface="Arial" panose="020B0604020202020204" pitchFamily="34" charset="0"/>
              <a:buChar char="•"/>
            </a:pPr>
            <a:r>
              <a:rPr lang="en-US" sz="2400" dirty="0">
                <a:latin typeface="PT Sans"/>
                <a:cs typeface="PT Sans"/>
              </a:rPr>
              <a:t>Rewrites source code before compiler sees it</a:t>
            </a:r>
          </a:p>
          <a:p>
            <a:pPr marL="342900" indent="-342900">
              <a:spcAft>
                <a:spcPts val="1200"/>
              </a:spcAft>
              <a:buFont typeface="Arial" panose="020B0604020202020204" pitchFamily="34" charset="0"/>
              <a:buChar char="•"/>
            </a:pPr>
            <a:r>
              <a:rPr lang="en-US" sz="2400" dirty="0">
                <a:latin typeface="PT Sans"/>
                <a:cs typeface="PT Sans"/>
              </a:rPr>
              <a:t>Runtime library</a:t>
            </a:r>
          </a:p>
        </p:txBody>
      </p:sp>
      <p:sp>
        <p:nvSpPr>
          <p:cNvPr id="2" name="TextBox 1">
            <a:extLst>
              <a:ext uri="{FF2B5EF4-FFF2-40B4-BE49-F238E27FC236}">
                <a16:creationId xmlns:a16="http://schemas.microsoft.com/office/drawing/2014/main" id="{CB89395F-9BB7-4643-A794-C3A9600181DD}"/>
              </a:ext>
            </a:extLst>
          </p:cNvPr>
          <p:cNvSpPr txBox="1"/>
          <p:nvPr/>
        </p:nvSpPr>
        <p:spPr>
          <a:xfrm>
            <a:off x="2137244" y="5249189"/>
            <a:ext cx="4511444" cy="1200329"/>
          </a:xfrm>
          <a:prstGeom prst="rect">
            <a:avLst/>
          </a:prstGeom>
          <a:solidFill>
            <a:schemeClr val="bg2"/>
          </a:solidFill>
          <a:ln>
            <a:solidFill>
              <a:schemeClr val="bg2">
                <a:lumMod val="50000"/>
              </a:schemeClr>
            </a:solidFill>
          </a:ln>
        </p:spPr>
        <p:txBody>
          <a:bodyPr wrap="square" rtlCol="0">
            <a:spAutoFit/>
          </a:bodyPr>
          <a:lstStyle/>
          <a:p>
            <a:r>
              <a:rPr lang="en-US" dirty="0"/>
              <a:t>#pragma </a:t>
            </a:r>
            <a:r>
              <a:rPr lang="en-US" dirty="0" err="1"/>
              <a:t>omp</a:t>
            </a:r>
            <a:r>
              <a:rPr lang="en-US" dirty="0"/>
              <a:t> parallel</a:t>
            </a:r>
          </a:p>
          <a:p>
            <a:r>
              <a:rPr lang="en-US" dirty="0"/>
              <a:t>{</a:t>
            </a:r>
          </a:p>
          <a:p>
            <a:r>
              <a:rPr lang="en-US" dirty="0"/>
              <a:t>	/*parallel code block*/</a:t>
            </a:r>
          </a:p>
          <a:p>
            <a:r>
              <a:rPr lang="en-US" dirty="0"/>
              <a:t>}</a:t>
            </a:r>
          </a:p>
        </p:txBody>
      </p:sp>
    </p:spTree>
    <p:extLst>
      <p:ext uri="{BB962C8B-B14F-4D97-AF65-F5344CB8AC3E}">
        <p14:creationId xmlns:p14="http://schemas.microsoft.com/office/powerpoint/2010/main" val="3696685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Problem</a:t>
            </a:r>
          </a:p>
        </p:txBody>
      </p:sp>
      <p:sp>
        <p:nvSpPr>
          <p:cNvPr id="6" name="TextBox 5"/>
          <p:cNvSpPr txBox="1"/>
          <p:nvPr/>
        </p:nvSpPr>
        <p:spPr>
          <a:xfrm>
            <a:off x="681936" y="1296580"/>
            <a:ext cx="5349471" cy="4708981"/>
          </a:xfrm>
          <a:prstGeom prst="rect">
            <a:avLst/>
          </a:prstGeom>
          <a:noFill/>
        </p:spPr>
        <p:txBody>
          <a:bodyPr wrap="square" rtlCol="0">
            <a:spAutoFit/>
          </a:bodyPr>
          <a:lstStyle/>
          <a:p>
            <a:pPr marL="342900" indent="-342900">
              <a:spcAft>
                <a:spcPts val="1200"/>
              </a:spcAft>
              <a:buFont typeface="Arial" panose="020B0604020202020204" pitchFamily="34" charset="0"/>
              <a:buChar char="•"/>
            </a:pPr>
            <a:r>
              <a:rPr lang="en-US" sz="2400" dirty="0">
                <a:latin typeface="PT Sans"/>
                <a:cs typeface="PT Sans"/>
              </a:rPr>
              <a:t>Top three languages used in teaching early CS: </a:t>
            </a:r>
          </a:p>
          <a:p>
            <a:pPr marL="800100" lvl="1" indent="-342900">
              <a:spcAft>
                <a:spcPts val="1200"/>
              </a:spcAft>
              <a:buFont typeface="Arial" panose="020B0604020202020204" pitchFamily="34" charset="0"/>
              <a:buChar char="•"/>
            </a:pPr>
            <a:r>
              <a:rPr lang="en-US" sz="2400" dirty="0">
                <a:latin typeface="PT Sans"/>
                <a:cs typeface="PT Sans"/>
              </a:rPr>
              <a:t>C/C++</a:t>
            </a:r>
          </a:p>
          <a:p>
            <a:pPr marL="800100" lvl="1" indent="-342900">
              <a:spcAft>
                <a:spcPts val="1200"/>
              </a:spcAft>
              <a:buFont typeface="Arial" panose="020B0604020202020204" pitchFamily="34" charset="0"/>
              <a:buChar char="•"/>
            </a:pPr>
            <a:r>
              <a:rPr lang="en-US" sz="2400" dirty="0">
                <a:latin typeface="PT Sans"/>
                <a:cs typeface="PT Sans"/>
              </a:rPr>
              <a:t>Java</a:t>
            </a:r>
          </a:p>
          <a:p>
            <a:pPr marL="800100" lvl="1" indent="-342900">
              <a:spcAft>
                <a:spcPts val="1200"/>
              </a:spcAft>
              <a:buFont typeface="Arial" panose="020B0604020202020204" pitchFamily="34" charset="0"/>
              <a:buChar char="•"/>
            </a:pPr>
            <a:r>
              <a:rPr lang="en-US" sz="2400" dirty="0">
                <a:latin typeface="PT Sans"/>
                <a:cs typeface="PT Sans"/>
              </a:rPr>
              <a:t>Python</a:t>
            </a:r>
          </a:p>
          <a:p>
            <a:pPr marL="342900" indent="-342900">
              <a:spcAft>
                <a:spcPts val="1200"/>
              </a:spcAft>
              <a:buFont typeface="Arial" panose="020B0604020202020204" pitchFamily="34" charset="0"/>
              <a:buChar char="•"/>
            </a:pPr>
            <a:r>
              <a:rPr lang="en-US" sz="2400" dirty="0">
                <a:latin typeface="PT Sans"/>
                <a:cs typeface="PT Sans"/>
              </a:rPr>
              <a:t>OpenMP only supports FORTRAN, C, C++</a:t>
            </a:r>
          </a:p>
          <a:p>
            <a:pPr marL="342900" indent="-342900">
              <a:spcAft>
                <a:spcPts val="1200"/>
              </a:spcAft>
              <a:buFont typeface="Arial" panose="020B0604020202020204" pitchFamily="34" charset="0"/>
              <a:buChar char="•"/>
            </a:pPr>
            <a:r>
              <a:rPr lang="en-US" sz="2400" dirty="0">
                <a:latin typeface="PT Sans"/>
                <a:cs typeface="PT Sans"/>
              </a:rPr>
              <a:t>Several Java implementations with varying usability (covered later)</a:t>
            </a:r>
          </a:p>
          <a:p>
            <a:pPr marL="342900" indent="-342900">
              <a:spcAft>
                <a:spcPts val="1200"/>
              </a:spcAft>
              <a:buFont typeface="Arial" panose="020B0604020202020204" pitchFamily="34" charset="0"/>
              <a:buChar char="•"/>
            </a:pPr>
            <a:r>
              <a:rPr lang="en-US" sz="2400" dirty="0">
                <a:latin typeface="PT Sans"/>
                <a:cs typeface="PT Sans"/>
              </a:rPr>
              <a:t>No implementations in Python</a:t>
            </a:r>
          </a:p>
        </p:txBody>
      </p:sp>
      <p:graphicFrame>
        <p:nvGraphicFramePr>
          <p:cNvPr id="2" name="Chart 1">
            <a:extLst>
              <a:ext uri="{FF2B5EF4-FFF2-40B4-BE49-F238E27FC236}">
                <a16:creationId xmlns:a16="http://schemas.microsoft.com/office/drawing/2014/main" id="{1E11DF70-4F23-8540-8D49-3CEA92C67AD5}"/>
              </a:ext>
            </a:extLst>
          </p:cNvPr>
          <p:cNvGraphicFramePr/>
          <p:nvPr>
            <p:extLst>
              <p:ext uri="{D42A27DB-BD31-4B8C-83A1-F6EECF244321}">
                <p14:modId xmlns:p14="http://schemas.microsoft.com/office/powerpoint/2010/main" val="1426704952"/>
              </p:ext>
            </p:extLst>
          </p:nvPr>
        </p:nvGraphicFramePr>
        <p:xfrm>
          <a:off x="5256284" y="1296580"/>
          <a:ext cx="3748435" cy="269408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568929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0" y="408482"/>
            <a:ext cx="9144000" cy="400110"/>
          </a:xfrm>
          <a:prstGeom prst="rect">
            <a:avLst/>
          </a:prstGeom>
          <a:noFill/>
        </p:spPr>
        <p:txBody>
          <a:bodyPr wrap="square" rtlCol="0">
            <a:spAutoFit/>
          </a:bodyPr>
          <a:lstStyle/>
          <a:p>
            <a:pPr algn="ctr"/>
            <a:r>
              <a:rPr lang="en-US" sz="2000" dirty="0">
                <a:latin typeface="PT Sans"/>
                <a:cs typeface="PT Sans"/>
              </a:rPr>
              <a:t>Contribution</a:t>
            </a:r>
          </a:p>
        </p:txBody>
      </p:sp>
      <p:sp>
        <p:nvSpPr>
          <p:cNvPr id="6" name="TextBox 5"/>
          <p:cNvSpPr txBox="1"/>
          <p:nvPr/>
        </p:nvSpPr>
        <p:spPr>
          <a:xfrm>
            <a:off x="348016" y="1102227"/>
            <a:ext cx="5532000" cy="4154984"/>
          </a:xfrm>
          <a:prstGeom prst="rect">
            <a:avLst/>
          </a:prstGeom>
          <a:noFill/>
        </p:spPr>
        <p:txBody>
          <a:bodyPr wrap="square" rtlCol="0">
            <a:spAutoFit/>
          </a:bodyPr>
          <a:lstStyle/>
          <a:p>
            <a:pPr marL="342900" indent="-342900">
              <a:buFont typeface="Arial" panose="020B0604020202020204" pitchFamily="34" charset="0"/>
              <a:buChar char="•"/>
            </a:pPr>
            <a:r>
              <a:rPr lang="en-US" sz="2400" u="sng" dirty="0">
                <a:latin typeface="PT Sans"/>
                <a:cs typeface="PT Sans"/>
              </a:rPr>
              <a:t>Core</a:t>
            </a:r>
            <a:r>
              <a:rPr lang="en-US" sz="2400" dirty="0">
                <a:latin typeface="PT Sans"/>
                <a:cs typeface="PT Sans"/>
              </a:rPr>
              <a:t> OpenMP functionality in Python</a:t>
            </a:r>
          </a:p>
          <a:p>
            <a:pPr marL="800100" lvl="1" indent="-342900">
              <a:buFont typeface="Arial" panose="020B0604020202020204" pitchFamily="34" charset="0"/>
              <a:buChar char="•"/>
            </a:pPr>
            <a:r>
              <a:rPr lang="en-US" sz="2400" dirty="0">
                <a:latin typeface="PT Sans"/>
                <a:cs typeface="PT Sans"/>
              </a:rPr>
              <a:t>Directives and clauses</a:t>
            </a:r>
          </a:p>
          <a:p>
            <a:pPr marL="800100" lvl="1" indent="-342900">
              <a:buFont typeface="Arial" panose="020B0604020202020204" pitchFamily="34" charset="0"/>
              <a:buChar char="•"/>
            </a:pPr>
            <a:r>
              <a:rPr lang="en-US" sz="2400" dirty="0">
                <a:latin typeface="PT Sans"/>
                <a:cs typeface="PT Sans"/>
              </a:rPr>
              <a:t>Runtime library</a:t>
            </a:r>
          </a:p>
          <a:p>
            <a:pPr marL="342900" indent="-342900">
              <a:buFont typeface="Arial" panose="020B0604020202020204" pitchFamily="34" charset="0"/>
              <a:buChar char="•"/>
            </a:pPr>
            <a:endParaRPr lang="en-US" sz="2400" dirty="0">
              <a:latin typeface="PT Sans"/>
              <a:cs typeface="PT Sans"/>
            </a:endParaRPr>
          </a:p>
          <a:p>
            <a:pPr marL="342900" indent="-342900">
              <a:buFont typeface="Arial" panose="020B0604020202020204" pitchFamily="34" charset="0"/>
              <a:buChar char="•"/>
            </a:pPr>
            <a:r>
              <a:rPr lang="en-US" sz="2400" dirty="0">
                <a:latin typeface="PT Sans"/>
                <a:cs typeface="PT Sans"/>
              </a:rPr>
              <a:t>Teaching, not performance</a:t>
            </a:r>
          </a:p>
          <a:p>
            <a:pPr marL="800100" lvl="1" indent="-342900">
              <a:buFont typeface="Arial" panose="020B0604020202020204" pitchFamily="34" charset="0"/>
              <a:buChar char="•"/>
            </a:pPr>
            <a:r>
              <a:rPr lang="en-US" sz="2400" dirty="0">
                <a:latin typeface="PT Sans"/>
                <a:cs typeface="PT Sans"/>
              </a:rPr>
              <a:t>Concurrency </a:t>
            </a:r>
          </a:p>
          <a:p>
            <a:pPr marL="800100" lvl="1" indent="-342900">
              <a:buFont typeface="Arial" panose="020B0604020202020204" pitchFamily="34" charset="0"/>
              <a:buChar char="•"/>
            </a:pPr>
            <a:r>
              <a:rPr lang="en-US" sz="2400" dirty="0">
                <a:latin typeface="PT Sans"/>
                <a:cs typeface="PT Sans"/>
              </a:rPr>
              <a:t>Parallelism </a:t>
            </a:r>
          </a:p>
          <a:p>
            <a:pPr marL="800100" lvl="1" indent="-342900">
              <a:buFont typeface="Arial" panose="020B0604020202020204" pitchFamily="34" charset="0"/>
              <a:buChar char="•"/>
            </a:pPr>
            <a:r>
              <a:rPr lang="en-US" sz="2400" dirty="0">
                <a:latin typeface="PT Sans"/>
                <a:cs typeface="PT Sans"/>
              </a:rPr>
              <a:t>Speedup </a:t>
            </a:r>
          </a:p>
          <a:p>
            <a:pPr marL="800100" lvl="1" indent="-342900">
              <a:buFont typeface="Arial" panose="020B0604020202020204" pitchFamily="34" charset="0"/>
              <a:buChar char="•"/>
            </a:pPr>
            <a:r>
              <a:rPr lang="en-US" sz="2400" dirty="0">
                <a:latin typeface="PT Sans"/>
                <a:cs typeface="PT Sans"/>
              </a:rPr>
              <a:t>Efficiency</a:t>
            </a:r>
          </a:p>
          <a:p>
            <a:pPr marL="800100" lvl="1" indent="-342900">
              <a:buFont typeface="Arial" panose="020B0604020202020204" pitchFamily="34" charset="0"/>
              <a:buChar char="•"/>
            </a:pPr>
            <a:r>
              <a:rPr lang="en-US" sz="2400" dirty="0">
                <a:latin typeface="PT Sans"/>
                <a:cs typeface="PT Sans"/>
              </a:rPr>
              <a:t>Synchronization</a:t>
            </a:r>
          </a:p>
          <a:p>
            <a:pPr marL="800100" lvl="1" indent="-342900">
              <a:buFont typeface="Arial" panose="020B0604020202020204" pitchFamily="34" charset="0"/>
              <a:buChar char="•"/>
            </a:pPr>
            <a:r>
              <a:rPr lang="en-US" sz="2400" dirty="0">
                <a:latin typeface="PT Sans"/>
                <a:cs typeface="PT Sans"/>
              </a:rPr>
              <a:t>Etc. </a:t>
            </a:r>
          </a:p>
        </p:txBody>
      </p:sp>
      <p:sp>
        <p:nvSpPr>
          <p:cNvPr id="22" name="Arc 21">
            <a:extLst>
              <a:ext uri="{FF2B5EF4-FFF2-40B4-BE49-F238E27FC236}">
                <a16:creationId xmlns:a16="http://schemas.microsoft.com/office/drawing/2014/main" id="{FFCF0207-6D70-774A-863C-FC9650647EB6}"/>
              </a:ext>
            </a:extLst>
          </p:cNvPr>
          <p:cNvSpPr/>
          <p:nvPr/>
        </p:nvSpPr>
        <p:spPr>
          <a:xfrm>
            <a:off x="3801775" y="5691385"/>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ECA41168-136E-8549-AA77-3C0CAAA0C741}"/>
              </a:ext>
            </a:extLst>
          </p:cNvPr>
          <p:cNvSpPr/>
          <p:nvPr/>
        </p:nvSpPr>
        <p:spPr>
          <a:xfrm rot="5400000">
            <a:off x="3800891" y="4984649"/>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4" name="Arc 23">
            <a:extLst>
              <a:ext uri="{FF2B5EF4-FFF2-40B4-BE49-F238E27FC236}">
                <a16:creationId xmlns:a16="http://schemas.microsoft.com/office/drawing/2014/main" id="{590A5476-7209-FB45-B7B6-C2C76BEB1B0B}"/>
              </a:ext>
            </a:extLst>
          </p:cNvPr>
          <p:cNvSpPr/>
          <p:nvPr/>
        </p:nvSpPr>
        <p:spPr>
          <a:xfrm rot="16200000">
            <a:off x="4515457" y="4987929"/>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5" name="Arc 24">
            <a:extLst>
              <a:ext uri="{FF2B5EF4-FFF2-40B4-BE49-F238E27FC236}">
                <a16:creationId xmlns:a16="http://schemas.microsoft.com/office/drawing/2014/main" id="{F87960D0-07A4-CE49-808F-19054D5031C3}"/>
              </a:ext>
            </a:extLst>
          </p:cNvPr>
          <p:cNvSpPr/>
          <p:nvPr/>
        </p:nvSpPr>
        <p:spPr>
          <a:xfrm rot="10800000">
            <a:off x="4510284" y="5688106"/>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96430BC3-9741-B74C-BEC8-0FAC1BC59E52}"/>
              </a:ext>
            </a:extLst>
          </p:cNvPr>
          <p:cNvCxnSpPr>
            <a:cxnSpLocks/>
          </p:cNvCxnSpPr>
          <p:nvPr/>
        </p:nvCxnSpPr>
        <p:spPr>
          <a:xfrm>
            <a:off x="4869711" y="4987676"/>
            <a:ext cx="1175481"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BD308985-E6C2-1A41-B098-CBD5DF9B2C48}"/>
              </a:ext>
            </a:extLst>
          </p:cNvPr>
          <p:cNvCxnSpPr>
            <a:cxnSpLocks/>
          </p:cNvCxnSpPr>
          <p:nvPr/>
        </p:nvCxnSpPr>
        <p:spPr>
          <a:xfrm>
            <a:off x="4864538" y="6402670"/>
            <a:ext cx="1175481" cy="0"/>
          </a:xfrm>
          <a:prstGeom prst="line">
            <a:avLst/>
          </a:prstGeom>
          <a:ln w="38100"/>
        </p:spPr>
        <p:style>
          <a:lnRef idx="2">
            <a:schemeClr val="dk1"/>
          </a:lnRef>
          <a:fillRef idx="0">
            <a:schemeClr val="dk1"/>
          </a:fillRef>
          <a:effectRef idx="1">
            <a:schemeClr val="dk1"/>
          </a:effectRef>
          <a:fontRef idx="minor">
            <a:schemeClr val="tx1"/>
          </a:fontRef>
        </p:style>
      </p:cxnSp>
      <p:sp>
        <p:nvSpPr>
          <p:cNvPr id="28" name="Arc 27">
            <a:extLst>
              <a:ext uri="{FF2B5EF4-FFF2-40B4-BE49-F238E27FC236}">
                <a16:creationId xmlns:a16="http://schemas.microsoft.com/office/drawing/2014/main" id="{C9A50A69-8691-2C48-8FBF-18EAA1EBA888}"/>
              </a:ext>
            </a:extLst>
          </p:cNvPr>
          <p:cNvSpPr/>
          <p:nvPr/>
        </p:nvSpPr>
        <p:spPr>
          <a:xfrm>
            <a:off x="5688794" y="4991674"/>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29" name="Arc 28">
            <a:extLst>
              <a:ext uri="{FF2B5EF4-FFF2-40B4-BE49-F238E27FC236}">
                <a16:creationId xmlns:a16="http://schemas.microsoft.com/office/drawing/2014/main" id="{1AA90843-98CD-D34D-8E76-A9CAC1B82852}"/>
              </a:ext>
            </a:extLst>
          </p:cNvPr>
          <p:cNvSpPr/>
          <p:nvPr/>
        </p:nvSpPr>
        <p:spPr>
          <a:xfrm rot="10800000">
            <a:off x="6393592" y="4981621"/>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30" name="Arc 29">
            <a:extLst>
              <a:ext uri="{FF2B5EF4-FFF2-40B4-BE49-F238E27FC236}">
                <a16:creationId xmlns:a16="http://schemas.microsoft.com/office/drawing/2014/main" id="{0FEB662A-FE33-6D44-AD60-F4874C9CA233}"/>
              </a:ext>
            </a:extLst>
          </p:cNvPr>
          <p:cNvSpPr/>
          <p:nvPr/>
        </p:nvSpPr>
        <p:spPr>
          <a:xfrm rot="5400000">
            <a:off x="5680593" y="5688105"/>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31" name="Arc 30">
            <a:extLst>
              <a:ext uri="{FF2B5EF4-FFF2-40B4-BE49-F238E27FC236}">
                <a16:creationId xmlns:a16="http://schemas.microsoft.com/office/drawing/2014/main" id="{27F997A7-D712-9840-9541-733522C0E013}"/>
              </a:ext>
            </a:extLst>
          </p:cNvPr>
          <p:cNvSpPr/>
          <p:nvPr/>
        </p:nvSpPr>
        <p:spPr>
          <a:xfrm rot="16200000">
            <a:off x="6395158" y="5690510"/>
            <a:ext cx="708509" cy="714564"/>
          </a:xfrm>
          <a:prstGeom prst="arc">
            <a:avLst/>
          </a:prstGeom>
          <a:ln w="38100"/>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4ED074CD-5482-374A-A28C-74755AA547A9}"/>
              </a:ext>
            </a:extLst>
          </p:cNvPr>
          <p:cNvCxnSpPr>
            <a:cxnSpLocks/>
          </p:cNvCxnSpPr>
          <p:nvPr/>
        </p:nvCxnSpPr>
        <p:spPr>
          <a:xfrm flipV="1">
            <a:off x="3435521" y="5693382"/>
            <a:ext cx="4105560" cy="1166"/>
          </a:xfrm>
          <a:prstGeom prst="straightConnector1">
            <a:avLst/>
          </a:prstGeom>
          <a:ln w="46990">
            <a:tailEnd type="triangle"/>
          </a:ln>
        </p:spPr>
        <p:style>
          <a:lnRef idx="2">
            <a:schemeClr val="dk1"/>
          </a:lnRef>
          <a:fillRef idx="0">
            <a:schemeClr val="dk1"/>
          </a:fillRef>
          <a:effectRef idx="1">
            <a:schemeClr val="dk1"/>
          </a:effectRef>
          <a:fontRef idx="minor">
            <a:schemeClr val="tx1"/>
          </a:fontRef>
        </p:style>
      </p:cxnSp>
      <p:sp>
        <p:nvSpPr>
          <p:cNvPr id="33" name="TextBox 32">
            <a:extLst>
              <a:ext uri="{FF2B5EF4-FFF2-40B4-BE49-F238E27FC236}">
                <a16:creationId xmlns:a16="http://schemas.microsoft.com/office/drawing/2014/main" id="{991D2E4F-154C-2847-96C1-05009BA36533}"/>
              </a:ext>
            </a:extLst>
          </p:cNvPr>
          <p:cNvSpPr txBox="1"/>
          <p:nvPr/>
        </p:nvSpPr>
        <p:spPr>
          <a:xfrm>
            <a:off x="3442891" y="5376835"/>
            <a:ext cx="920926" cy="307777"/>
          </a:xfrm>
          <a:prstGeom prst="rect">
            <a:avLst/>
          </a:prstGeom>
          <a:noFill/>
        </p:spPr>
        <p:txBody>
          <a:bodyPr wrap="square" rtlCol="0">
            <a:spAutoFit/>
          </a:bodyPr>
          <a:lstStyle/>
          <a:p>
            <a:pPr algn="ctr"/>
            <a:r>
              <a:rPr lang="en-US" sz="1400" dirty="0"/>
              <a:t>Thread 0</a:t>
            </a:r>
          </a:p>
        </p:txBody>
      </p:sp>
      <p:sp>
        <p:nvSpPr>
          <p:cNvPr id="34" name="TextBox 33">
            <a:extLst>
              <a:ext uri="{FF2B5EF4-FFF2-40B4-BE49-F238E27FC236}">
                <a16:creationId xmlns:a16="http://schemas.microsoft.com/office/drawing/2014/main" id="{16FEC31E-AFB9-A840-9847-FBB259977F14}"/>
              </a:ext>
            </a:extLst>
          </p:cNvPr>
          <p:cNvSpPr txBox="1"/>
          <p:nvPr/>
        </p:nvSpPr>
        <p:spPr>
          <a:xfrm>
            <a:off x="4990744" y="6103450"/>
            <a:ext cx="920926" cy="307777"/>
          </a:xfrm>
          <a:prstGeom prst="rect">
            <a:avLst/>
          </a:prstGeom>
          <a:noFill/>
        </p:spPr>
        <p:txBody>
          <a:bodyPr wrap="square" rtlCol="0">
            <a:spAutoFit/>
          </a:bodyPr>
          <a:lstStyle/>
          <a:p>
            <a:pPr algn="ctr"/>
            <a:r>
              <a:rPr lang="en-US" sz="1400" dirty="0"/>
              <a:t>Thread 2</a:t>
            </a:r>
          </a:p>
        </p:txBody>
      </p:sp>
      <p:sp>
        <p:nvSpPr>
          <p:cNvPr id="35" name="TextBox 34">
            <a:extLst>
              <a:ext uri="{FF2B5EF4-FFF2-40B4-BE49-F238E27FC236}">
                <a16:creationId xmlns:a16="http://schemas.microsoft.com/office/drawing/2014/main" id="{5809FE04-75A9-B741-8939-2E49C474912B}"/>
              </a:ext>
            </a:extLst>
          </p:cNvPr>
          <p:cNvSpPr txBox="1"/>
          <p:nvPr/>
        </p:nvSpPr>
        <p:spPr>
          <a:xfrm>
            <a:off x="5001203" y="5383104"/>
            <a:ext cx="920926" cy="307777"/>
          </a:xfrm>
          <a:prstGeom prst="rect">
            <a:avLst/>
          </a:prstGeom>
          <a:noFill/>
        </p:spPr>
        <p:txBody>
          <a:bodyPr wrap="square" rtlCol="0">
            <a:spAutoFit/>
          </a:bodyPr>
          <a:lstStyle/>
          <a:p>
            <a:pPr algn="ctr"/>
            <a:r>
              <a:rPr lang="en-US" sz="1400" dirty="0"/>
              <a:t>Thread 1</a:t>
            </a:r>
          </a:p>
        </p:txBody>
      </p:sp>
      <p:sp>
        <p:nvSpPr>
          <p:cNvPr id="36" name="TextBox 35">
            <a:extLst>
              <a:ext uri="{FF2B5EF4-FFF2-40B4-BE49-F238E27FC236}">
                <a16:creationId xmlns:a16="http://schemas.microsoft.com/office/drawing/2014/main" id="{EC5E0787-20D9-6C40-BE78-A8CA6BE72911}"/>
              </a:ext>
            </a:extLst>
          </p:cNvPr>
          <p:cNvSpPr txBox="1"/>
          <p:nvPr/>
        </p:nvSpPr>
        <p:spPr>
          <a:xfrm>
            <a:off x="5001752" y="4696946"/>
            <a:ext cx="920926" cy="307777"/>
          </a:xfrm>
          <a:prstGeom prst="rect">
            <a:avLst/>
          </a:prstGeom>
          <a:noFill/>
        </p:spPr>
        <p:txBody>
          <a:bodyPr wrap="square" rtlCol="0">
            <a:spAutoFit/>
          </a:bodyPr>
          <a:lstStyle/>
          <a:p>
            <a:pPr algn="ctr"/>
            <a:r>
              <a:rPr lang="en-US" sz="1400" dirty="0"/>
              <a:t>Thread 0</a:t>
            </a:r>
          </a:p>
        </p:txBody>
      </p:sp>
      <p:sp>
        <p:nvSpPr>
          <p:cNvPr id="37" name="TextBox 36">
            <a:extLst>
              <a:ext uri="{FF2B5EF4-FFF2-40B4-BE49-F238E27FC236}">
                <a16:creationId xmlns:a16="http://schemas.microsoft.com/office/drawing/2014/main" id="{07171D5B-6DFF-B342-924D-669A8E5F5492}"/>
              </a:ext>
            </a:extLst>
          </p:cNvPr>
          <p:cNvSpPr txBox="1"/>
          <p:nvPr/>
        </p:nvSpPr>
        <p:spPr>
          <a:xfrm>
            <a:off x="6532153" y="5376835"/>
            <a:ext cx="920926" cy="307777"/>
          </a:xfrm>
          <a:prstGeom prst="rect">
            <a:avLst/>
          </a:prstGeom>
          <a:noFill/>
        </p:spPr>
        <p:txBody>
          <a:bodyPr wrap="square" rtlCol="0">
            <a:spAutoFit/>
          </a:bodyPr>
          <a:lstStyle/>
          <a:p>
            <a:pPr algn="ctr"/>
            <a:r>
              <a:rPr lang="en-US" sz="1400" dirty="0"/>
              <a:t>Thread 0</a:t>
            </a:r>
          </a:p>
        </p:txBody>
      </p:sp>
      <p:graphicFrame>
        <p:nvGraphicFramePr>
          <p:cNvPr id="45" name="Chart 44">
            <a:extLst>
              <a:ext uri="{FF2B5EF4-FFF2-40B4-BE49-F238E27FC236}">
                <a16:creationId xmlns:a16="http://schemas.microsoft.com/office/drawing/2014/main" id="{03447FDF-13C3-E947-BDDC-4968E25128FD}"/>
              </a:ext>
            </a:extLst>
          </p:cNvPr>
          <p:cNvGraphicFramePr/>
          <p:nvPr>
            <p:extLst>
              <p:ext uri="{D42A27DB-BD31-4B8C-83A1-F6EECF244321}">
                <p14:modId xmlns:p14="http://schemas.microsoft.com/office/powerpoint/2010/main" val="2143303329"/>
              </p:ext>
            </p:extLst>
          </p:nvPr>
        </p:nvGraphicFramePr>
        <p:xfrm>
          <a:off x="5631023" y="2017110"/>
          <a:ext cx="3048000" cy="215120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761477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6691</TotalTime>
  <Words>4842</Words>
  <Application>Microsoft Macintosh PowerPoint</Application>
  <PresentationFormat>On-screen Show (4:3)</PresentationFormat>
  <Paragraphs>249</Paragraphs>
  <Slides>28</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PT Sans</vt:lpstr>
      <vt:lpstr>PT Sans Narrow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WDStone &amp; Associates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Caleb</dc:creator>
  <cp:lastModifiedBy>Randy Huck</cp:lastModifiedBy>
  <cp:revision>112</cp:revision>
  <dcterms:created xsi:type="dcterms:W3CDTF">2016-01-21T19:56:54Z</dcterms:created>
  <dcterms:modified xsi:type="dcterms:W3CDTF">2021-06-10T04:38:08Z</dcterms:modified>
</cp:coreProperties>
</file>

<file path=docProps/thumbnail.jpeg>
</file>